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1"/>
  </p:notesMasterIdLst>
  <p:handoutMasterIdLst>
    <p:handoutMasterId r:id="rId62"/>
  </p:handoutMasterIdLst>
  <p:sldIdLst>
    <p:sldId id="293" r:id="rId2"/>
    <p:sldId id="294" r:id="rId3"/>
    <p:sldId id="295" r:id="rId4"/>
    <p:sldId id="296" r:id="rId5"/>
    <p:sldId id="297" r:id="rId6"/>
    <p:sldId id="298" r:id="rId7"/>
    <p:sldId id="299" r:id="rId8"/>
    <p:sldId id="300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318" r:id="rId21"/>
    <p:sldId id="319" r:id="rId22"/>
    <p:sldId id="320" r:id="rId23"/>
    <p:sldId id="321" r:id="rId24"/>
    <p:sldId id="258" r:id="rId25"/>
    <p:sldId id="259" r:id="rId26"/>
    <p:sldId id="280" r:id="rId27"/>
    <p:sldId id="260" r:id="rId28"/>
    <p:sldId id="261" r:id="rId29"/>
    <p:sldId id="281" r:id="rId30"/>
    <p:sldId id="262" r:id="rId31"/>
    <p:sldId id="263" r:id="rId32"/>
    <p:sldId id="282" r:id="rId33"/>
    <p:sldId id="264" r:id="rId34"/>
    <p:sldId id="265" r:id="rId35"/>
    <p:sldId id="283" r:id="rId36"/>
    <p:sldId id="266" r:id="rId37"/>
    <p:sldId id="267" r:id="rId38"/>
    <p:sldId id="284" r:id="rId39"/>
    <p:sldId id="285" r:id="rId40"/>
    <p:sldId id="268" r:id="rId41"/>
    <p:sldId id="269" r:id="rId42"/>
    <p:sldId id="270" r:id="rId43"/>
    <p:sldId id="286" r:id="rId44"/>
    <p:sldId id="271" r:id="rId45"/>
    <p:sldId id="272" r:id="rId46"/>
    <p:sldId id="287" r:id="rId47"/>
    <p:sldId id="273" r:id="rId48"/>
    <p:sldId id="274" r:id="rId49"/>
    <p:sldId id="288" r:id="rId50"/>
    <p:sldId id="275" r:id="rId51"/>
    <p:sldId id="289" r:id="rId52"/>
    <p:sldId id="276" r:id="rId53"/>
    <p:sldId id="290" r:id="rId54"/>
    <p:sldId id="277" r:id="rId55"/>
    <p:sldId id="291" r:id="rId56"/>
    <p:sldId id="278" r:id="rId57"/>
    <p:sldId id="279" r:id="rId58"/>
    <p:sldId id="292" r:id="rId59"/>
    <p:sldId id="322" r:id="rId60"/>
  </p:sldIdLst>
  <p:sldSz cx="9906000" cy="6858000" type="A4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84" d="100"/>
          <a:sy n="84" d="100"/>
        </p:scale>
        <p:origin x="1200" y="67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246" y="429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86"/>
    </p:cViewPr>
  </p:sorterViewPr>
  <p:notesViewPr>
    <p:cSldViewPr>
      <p:cViewPr varScale="1">
        <p:scale>
          <a:sx n="75" d="100"/>
          <a:sy n="75" d="100"/>
        </p:scale>
        <p:origin x="-864" y="-10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C473F4-B0C1-4E9E-8DE6-53DE666A9665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E8E42C-8DA6-4BD6-9DB3-B34B1BDD3B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4377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0B3268-3700-4576-8361-2E01FFE6EC3A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14625" y="514350"/>
            <a:ext cx="371475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64773D-C6BE-434F-8523-7697E3B088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844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64773D-C6BE-434F-8523-7697E3B08817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9400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714625" y="514350"/>
            <a:ext cx="371475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08BD5A-2453-4FF9-B535-776DC2F17955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645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2EAF7-5088-4285-A4DD-62F3BB224EE1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B67D2-D667-4AD1-A965-30E2CA0F6F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2EAF7-5088-4285-A4DD-62F3BB224EE1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B67D2-D667-4AD1-A965-30E2CA0F6F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2EAF7-5088-4285-A4DD-62F3BB224EE1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B67D2-D667-4AD1-A965-30E2CA0F6F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2EAF7-5088-4285-A4DD-62F3BB224EE1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B67D2-D667-4AD1-A965-30E2CA0F6F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2EAF7-5088-4285-A4DD-62F3BB224EE1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B67D2-D667-4AD1-A965-30E2CA0F6F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2EAF7-5088-4285-A4DD-62F3BB224EE1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B67D2-D667-4AD1-A965-30E2CA0F6F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2EAF7-5088-4285-A4DD-62F3BB224EE1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B67D2-D667-4AD1-A965-30E2CA0F6F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2EAF7-5088-4285-A4DD-62F3BB224EE1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B67D2-D667-4AD1-A965-30E2CA0F6F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2EAF7-5088-4285-A4DD-62F3BB224EE1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B67D2-D667-4AD1-A965-30E2CA0F6F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2EAF7-5088-4285-A4DD-62F3BB224EE1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B67D2-D667-4AD1-A965-30E2CA0F6F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2EAF7-5088-4285-A4DD-62F3BB224EE1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B67D2-D667-4AD1-A965-30E2CA0F6F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2EAF7-5088-4285-A4DD-62F3BB224EE1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B67D2-D667-4AD1-A965-30E2CA0F6F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msdn.microsoft.com/en-us/library/system.object(v=vs.80).asp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371600"/>
            <a:ext cx="4495800" cy="1447800"/>
          </a:xfrm>
        </p:spPr>
        <p:txBody>
          <a:bodyPr anchor="ctr" anchorCtr="1">
            <a:noAutofit/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pPr algn="ctr"/>
            <a:r>
              <a:rPr lang="en-US" sz="4000" dirty="0">
                <a:latin typeface="Algerian" pitchFamily="82" charset="0"/>
              </a:rPr>
              <a:t>Introduction to C#.net</a:t>
            </a:r>
            <a:endParaRPr lang="en-US" sz="4000" dirty="0">
              <a:latin typeface="Algerian" pitchFamily="8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29200" y="4027391"/>
            <a:ext cx="371486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</a:t>
            </a:r>
            <a:r>
              <a:rPr lang="en-US" sz="2000" b="1" dirty="0" smtClean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S. LAKSHMANAN,</a:t>
            </a:r>
            <a:endParaRPr lang="en-US" sz="2000" b="1" dirty="0">
              <a:ln w="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000" b="1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DEPT. OF B. VOC. (SD &amp; SA</a:t>
            </a:r>
            <a:r>
              <a:rPr lang="en-US" sz="2000" b="1" dirty="0" smtClean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</a:t>
            </a:r>
            <a:endParaRPr lang="en-US" sz="2000" b="1" dirty="0">
              <a:ln w="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000" b="1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ST. JOSEPH'S </a:t>
            </a:r>
            <a:r>
              <a:rPr lang="en-US" sz="2000" b="1" dirty="0" smtClean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COLLEGE.</a:t>
            </a:r>
            <a:endParaRPr lang="en-US" sz="2000" b="1" dirty="0">
              <a:ln w="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2063" y="32442"/>
            <a:ext cx="1524000" cy="153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89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3"/>
          <p:cNvSpPr>
            <a:spLocks noGrp="1" noChangeArrowheads="1"/>
          </p:cNvSpPr>
          <p:nvPr>
            <p:ph idx="1"/>
          </p:nvPr>
        </p:nvSpPr>
        <p:spPr>
          <a:xfrm>
            <a:off x="838201" y="1219200"/>
            <a:ext cx="8229600" cy="5486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Boxing a value type packages it inside an instance of the </a:t>
            </a: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Object</a:t>
            </a: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reference type.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This allows the value type to be stored on the garbage collected heap. 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Conversion of </a:t>
            </a:r>
            <a:r>
              <a:rPr lang="en-US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value type </a:t>
            </a: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on  the stack to </a:t>
            </a:r>
            <a:r>
              <a:rPr lang="en-US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reference type </a:t>
            </a: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on the heap.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800" b="1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Example: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  </a:t>
            </a:r>
            <a:r>
              <a:rPr lang="en-US" sz="1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123;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object </a:t>
            </a:r>
            <a:r>
              <a:rPr lang="en-US" sz="1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om</a:t>
            </a: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US" sz="1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 // boxing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Console.WriteLine(“integer value=“+i);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Console.WriteLine(“Object value=“+</a:t>
            </a:r>
            <a:r>
              <a:rPr lang="en-US" sz="1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om</a:t>
            </a: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>
              <a:lnSpc>
                <a:spcPct val="11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381001"/>
            <a:ext cx="7315200" cy="7159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oxing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5257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idx="1"/>
          </p:nvPr>
        </p:nvSpPr>
        <p:spPr>
          <a:xfrm>
            <a:off x="838201" y="1066800"/>
            <a:ext cx="8229600" cy="5638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Conversion of reference type on the heap to value type on the stack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n-US" sz="1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Unboxing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extracts the value type from the object. In this example, the integer variable </a:t>
            </a:r>
            <a:r>
              <a:rPr lang="en-US" sz="1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US" sz="16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boxed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and assigned to object </a:t>
            </a:r>
            <a:r>
              <a:rPr lang="en-US" sz="1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om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n-US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Example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n-US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 </a:t>
            </a:r>
            <a:r>
              <a:rPr lang="en-US" sz="16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=123;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n-US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object </a:t>
            </a:r>
            <a:r>
              <a:rPr lang="en-US" sz="16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om</a:t>
            </a:r>
            <a:r>
              <a:rPr lang="en-US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16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           //box i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n-US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 n=(int)</a:t>
            </a:r>
            <a:r>
              <a:rPr lang="en-US" sz="16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om</a:t>
            </a:r>
            <a:r>
              <a:rPr lang="en-US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          //  </a:t>
            </a:r>
            <a:r>
              <a:rPr lang="en-US" sz="16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unboxing</a:t>
            </a:r>
            <a:r>
              <a:rPr lang="en-US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om</a:t>
            </a:r>
            <a:r>
              <a:rPr lang="en-US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back to an int</a:t>
            </a:r>
          </a:p>
          <a:p>
            <a:pPr>
              <a:lnSpc>
                <a:spcPct val="90000"/>
              </a:lnSpc>
              <a:buNone/>
            </a:pPr>
            <a:endParaRPr lang="en-US" sz="1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228601"/>
            <a:ext cx="7315200" cy="7159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Unboxing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88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219200"/>
            <a:ext cx="56388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using System;</a:t>
            </a:r>
          </a:p>
          <a:p>
            <a:pPr algn="l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namespace ConsoleApplication4</a:t>
            </a:r>
          </a:p>
          <a:p>
            <a:pPr algn="l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 algn="l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class Program</a:t>
            </a:r>
          </a:p>
          <a:p>
            <a:pPr algn="l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{</a:t>
            </a:r>
          </a:p>
          <a:p>
            <a:pPr algn="l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static void Main(string[] 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args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l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{</a:t>
            </a:r>
          </a:p>
          <a:p>
            <a:pPr algn="l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10;</a:t>
            </a:r>
          </a:p>
          <a:p>
            <a:pPr algn="l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Console.WriteLine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(" 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 {0} ", 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l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Object 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obj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(Object)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 // Boxing</a:t>
            </a:r>
          </a:p>
          <a:p>
            <a:pPr algn="l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Console.WriteLine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(" 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obj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 {0} ", 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obj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l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Console.WriteLine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(" 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obj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type= {0} ",</a:t>
            </a:r>
          </a:p>
          <a:p>
            <a:pPr algn="l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obj.GetType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());</a:t>
            </a:r>
          </a:p>
          <a:p>
            <a:pPr algn="l">
              <a:lnSpc>
                <a:spcPct val="150000"/>
              </a:lnSpc>
            </a:pPr>
            <a:endParaRPr lang="en-US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04592" y="1524001"/>
            <a:ext cx="524900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endParaRPr lang="en-US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string i1 = "Hello";</a:t>
            </a:r>
          </a:p>
          <a:p>
            <a:pPr algn="l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Console.WriteLine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(" i= {0} ", i1);</a:t>
            </a:r>
          </a:p>
          <a:p>
            <a:pPr algn="l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Object obj1 = (Object)i1; // Boxing</a:t>
            </a:r>
          </a:p>
          <a:p>
            <a:pPr algn="l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Console.WriteLine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(" 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obj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 {0} ", obj1);</a:t>
            </a:r>
          </a:p>
          <a:p>
            <a:pPr algn="l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Console.WriteLine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(" 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obj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type= {0} ",obj1.GetType());</a:t>
            </a:r>
          </a:p>
          <a:p>
            <a:pPr algn="l">
              <a:lnSpc>
                <a:spcPct val="150000"/>
              </a:lnSpc>
            </a:pPr>
            <a:endParaRPr lang="en-US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j = (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obj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 // Unboxing</a:t>
            </a:r>
          </a:p>
          <a:p>
            <a:pPr algn="l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Console.WriteLine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("j= {0} ", j);</a:t>
            </a:r>
          </a:p>
          <a:p>
            <a:pPr algn="l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Console.Read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();</a:t>
            </a:r>
          </a:p>
          <a:p>
            <a:pPr algn="l">
              <a:lnSpc>
                <a:spcPct val="150000"/>
              </a:lnSpc>
            </a:pPr>
            <a:endParaRPr lang="en-US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} } }</a:t>
            </a:r>
            <a:endParaRPr lang="en-US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18592" y="1524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Example program for Boxing-Unboxing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32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idx="1"/>
          </p:nvPr>
        </p:nvSpPr>
        <p:spPr>
          <a:xfrm>
            <a:off x="838201" y="1371600"/>
            <a:ext cx="8229600" cy="5181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1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Type of conversion</a:t>
            </a:r>
          </a:p>
          <a:p>
            <a:pPr marL="457117" indent="-457117">
              <a:lnSpc>
                <a:spcPct val="150000"/>
              </a:lnSpc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Implicit conversion(Arithmetic operation)</a:t>
            </a:r>
          </a:p>
          <a:p>
            <a:pPr marL="457117" indent="-457117">
              <a:lnSpc>
                <a:spcPct val="150000"/>
              </a:lnSpc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Explicit conversion(casting operation)</a:t>
            </a:r>
          </a:p>
          <a:p>
            <a:pPr marL="457117" indent="-457117">
              <a:lnSpc>
                <a:spcPct val="150000"/>
              </a:lnSpc>
              <a:buNone/>
            </a:pPr>
            <a:r>
              <a:rPr lang="en-US" sz="1800" b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Implicit conversion</a:t>
            </a:r>
          </a:p>
          <a:p>
            <a:pPr marL="457117" indent="-457117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 implicit conversion is also known as automatic type conversion.</a:t>
            </a:r>
          </a:p>
          <a:p>
            <a:pPr marL="457117" indent="-457117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process of assigning a </a:t>
            </a:r>
            <a:r>
              <a:rPr lang="en-US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smaller type to large one </a:t>
            </a: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is known as widening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117" indent="-457117">
              <a:lnSpc>
                <a:spcPct val="150000"/>
              </a:lnSpc>
              <a:buNone/>
            </a:pPr>
            <a:r>
              <a:rPr lang="en-US" sz="1800" b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Explicit conversion</a:t>
            </a:r>
          </a:p>
          <a:p>
            <a:pPr marL="457117" indent="-457117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process of assigning a </a:t>
            </a:r>
            <a:r>
              <a:rPr lang="en-US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large  type to  smaller one</a:t>
            </a: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is known as </a:t>
            </a:r>
          </a:p>
          <a:p>
            <a:pPr marL="457117" indent="-457117">
              <a:lnSpc>
                <a:spcPct val="150000"/>
              </a:lnSpc>
              <a:buNone/>
            </a:pP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narrowing.</a:t>
            </a:r>
          </a:p>
          <a:p>
            <a:pPr marL="457117" indent="-457117">
              <a:lnSpc>
                <a:spcPct val="150000"/>
              </a:lnSpc>
              <a:buNone/>
            </a:pP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SYNTAX </a:t>
            </a:r>
          </a:p>
          <a:p>
            <a:pPr marL="457117" indent="-457117">
              <a:lnSpc>
                <a:spcPct val="150000"/>
              </a:lnSpc>
              <a:buNone/>
            </a:pPr>
            <a:r>
              <a:rPr lang="en-US" sz="1800" b="1" u="sng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destination type) Source variable;</a:t>
            </a:r>
          </a:p>
          <a:p>
            <a:pPr marL="457117" indent="-457117">
              <a:lnSpc>
                <a:spcPct val="150000"/>
              </a:lnSpc>
              <a:buNone/>
            </a:pPr>
            <a:r>
              <a:rPr lang="en-US" sz="1800" b="1" u="sng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152401"/>
            <a:ext cx="7315200" cy="7159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conversion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8753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1371600"/>
          <a:ext cx="8229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84406" marR="8440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84406" marR="84406">
                    <a:lnL w="12700" cmpd="sng">
                      <a:noFill/>
                    </a:lnL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92016" y="609601"/>
          <a:ext cx="8932986" cy="62788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502513"/>
                <a:gridCol w="4430473"/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Implicit 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conversion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4406" marR="8440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2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Explicit 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conversion</a:t>
                      </a:r>
                      <a:endParaRPr lang="en-US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2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4406" marR="84406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16418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Class sample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{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public static void Main()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{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ushort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dest;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char source=‘b’;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dest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=source;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Console.WriteLine(“Source={0}”,source);</a:t>
                      </a:r>
                    </a:p>
                    <a:p>
                      <a:pPr marL="0" marR="0" indent="0" algn="l" defTabSz="914298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Console.WriteLine(“Dest={0}”,dest);</a:t>
                      </a:r>
                    </a:p>
                    <a:p>
                      <a:pPr marL="0" marR="0" indent="0" algn="l" defTabSz="914298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Console.ReadLine();</a:t>
                      </a:r>
                    </a:p>
                    <a:p>
                      <a:pPr marL="0" marR="0" indent="0" algn="l" defTabSz="914298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}</a:t>
                      </a:r>
                    </a:p>
                    <a:p>
                      <a:pPr marL="0" marR="0" indent="0" algn="l" defTabSz="914298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}</a:t>
                      </a:r>
                    </a:p>
                    <a:p>
                      <a:endParaRPr lang="en-US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200" dirty="0"/>
                    </a:p>
                  </a:txBody>
                  <a:tcPr marL="84406" marR="84406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Class sample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{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public static void Main()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{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int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dest=10;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byte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source;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source=(byte) dest;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Console.WriteLine(“Source={0}”,source);</a:t>
                      </a:r>
                    </a:p>
                    <a:p>
                      <a:pPr marL="0" marR="0" indent="0" algn="l" defTabSz="914298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Console.WriteLine(“Dest={0}”,dest);</a:t>
                      </a:r>
                    </a:p>
                    <a:p>
                      <a:pPr marL="0" marR="0" indent="0" algn="l" defTabSz="914298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Console.ReadLine();</a:t>
                      </a:r>
                    </a:p>
                    <a:p>
                      <a:pPr marL="0" marR="0" indent="0" algn="l" defTabSz="914298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}</a:t>
                      </a:r>
                    </a:p>
                    <a:p>
                      <a:pPr marL="0" marR="0" indent="0" algn="l" defTabSz="914298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}</a:t>
                      </a:r>
                    </a:p>
                    <a:p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8112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00200"/>
            <a:ext cx="8686800" cy="4953000"/>
          </a:xfrm>
        </p:spPr>
        <p:txBody>
          <a:bodyPr>
            <a:normAutofit fontScale="25000" lnSpcReduction="20000"/>
          </a:bodyPr>
          <a:lstStyle/>
          <a:p>
            <a:pPr marL="365653" indent="-255957">
              <a:lnSpc>
                <a:spcPct val="170000"/>
              </a:lnSpc>
              <a:buFont typeface="Wingdings 3"/>
              <a:buChar char=""/>
              <a:defRPr/>
            </a:pPr>
            <a:r>
              <a:rPr lang="en-US" sz="7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 function allows you to encapsulate a piece of code and call it from other parts of your code. </a:t>
            </a:r>
            <a:endParaRPr lang="en-US" sz="7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653" indent="-255957">
              <a:lnSpc>
                <a:spcPct val="170000"/>
              </a:lnSpc>
              <a:buFont typeface="Wingdings 3"/>
              <a:buChar char=""/>
              <a:defRPr/>
            </a:pPr>
            <a:r>
              <a:rPr lang="en-US" sz="7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it is building a block of C# programs</a:t>
            </a:r>
          </a:p>
          <a:p>
            <a:pPr marL="365653" indent="-255957">
              <a:lnSpc>
                <a:spcPct val="170000"/>
              </a:lnSpc>
              <a:buFont typeface="Wingdings 3"/>
              <a:buChar char=""/>
              <a:defRPr/>
            </a:pPr>
            <a:r>
              <a:rPr lang="en-US" sz="7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It can be invoked from program other parts the program.</a:t>
            </a:r>
          </a:p>
          <a:p>
            <a:pPr marL="365653" indent="-255957">
              <a:lnSpc>
                <a:spcPct val="170000"/>
              </a:lnSpc>
              <a:buNone/>
              <a:defRPr/>
            </a:pPr>
            <a:r>
              <a:rPr lang="en-US" sz="8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Syntax:</a:t>
            </a:r>
          </a:p>
          <a:p>
            <a:pPr marL="365653" indent="-255957">
              <a:lnSpc>
                <a:spcPct val="170000"/>
              </a:lnSpc>
              <a:buNone/>
              <a:defRPr/>
            </a:pPr>
            <a:endParaRPr lang="en-US" sz="7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653" indent="-255957">
              <a:lnSpc>
                <a:spcPct val="170000"/>
              </a:lnSpc>
              <a:buNone/>
              <a:defRPr/>
            </a:pPr>
            <a:r>
              <a:rPr lang="en-US" sz="7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&lt;visibility&gt;&lt;return type&gt; &lt;name&gt;(&lt;parameters&gt;) </a:t>
            </a:r>
          </a:p>
          <a:p>
            <a:pPr marL="365653" indent="-255957">
              <a:lnSpc>
                <a:spcPct val="170000"/>
              </a:lnSpc>
              <a:buNone/>
              <a:defRPr/>
            </a:pPr>
            <a:r>
              <a:rPr lang="en-US" sz="7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{</a:t>
            </a:r>
          </a:p>
          <a:p>
            <a:pPr marL="365653" indent="-255957">
              <a:lnSpc>
                <a:spcPct val="170000"/>
              </a:lnSpc>
              <a:buNone/>
              <a:defRPr/>
            </a:pPr>
            <a:r>
              <a:rPr lang="en-US" sz="7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&lt;function code&gt; </a:t>
            </a:r>
          </a:p>
          <a:p>
            <a:pPr marL="365653" indent="-255957">
              <a:lnSpc>
                <a:spcPct val="170000"/>
              </a:lnSpc>
              <a:buNone/>
              <a:defRPr/>
            </a:pPr>
            <a:r>
              <a:rPr lang="en-US" sz="7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} </a:t>
            </a:r>
          </a:p>
          <a:p>
            <a:pPr marL="365653" indent="-255957">
              <a:buNone/>
              <a:defRPr/>
            </a:pPr>
            <a:endParaRPr lang="en-US" sz="2800" dirty="0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1" y="228600"/>
            <a:ext cx="8229600" cy="13843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Function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712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>
          <a:xfrm>
            <a:off x="609601" y="685802"/>
            <a:ext cx="8686800" cy="6019798"/>
          </a:xfrm>
        </p:spPr>
        <p:txBody>
          <a:bodyPr>
            <a:normAutofit lnSpcReduction="10000"/>
          </a:bodyPr>
          <a:lstStyle/>
          <a:p>
            <a:pPr marL="514257" indent="-514257">
              <a:lnSpc>
                <a:spcPct val="160000"/>
              </a:lnSpc>
              <a:buFont typeface="+mj-lt"/>
              <a:buAutoNum type="arabicPeriod"/>
            </a:pPr>
            <a:endParaRPr lang="en-US" sz="1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257" indent="-514257">
              <a:lnSpc>
                <a:spcPct val="160000"/>
              </a:lnSpc>
              <a:buFont typeface="+mj-lt"/>
              <a:buAutoNum type="arabicPeriod"/>
            </a:pPr>
            <a:r>
              <a:rPr lang="en-US" sz="17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Reduces the program size</a:t>
            </a:r>
          </a:p>
          <a:p>
            <a:pPr marL="514257" indent="-514257">
              <a:lnSpc>
                <a:spcPct val="160000"/>
              </a:lnSpc>
              <a:buFont typeface="+mj-lt"/>
              <a:buAutoNum type="arabicPeriod"/>
            </a:pPr>
            <a:r>
              <a:rPr lang="en-US" sz="17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When a program with large, a single list of instruction becomes difficult to understand</a:t>
            </a:r>
          </a:p>
          <a:p>
            <a:pPr marL="514257" indent="-514257">
              <a:lnSpc>
                <a:spcPct val="160000"/>
              </a:lnSpc>
              <a:buFont typeface="+mj-lt"/>
              <a:buAutoNum type="arabicPeriod"/>
            </a:pPr>
            <a:r>
              <a:rPr lang="en-US" sz="17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so we can group the codes as single unit knows as methods</a:t>
            </a:r>
          </a:p>
          <a:p>
            <a:pPr marL="514257" indent="-514257">
              <a:lnSpc>
                <a:spcPct val="160000"/>
              </a:lnSpc>
              <a:buFont typeface="+mj-lt"/>
              <a:buAutoNum type="arabicPeriod"/>
            </a:pPr>
            <a:r>
              <a:rPr lang="en-US" sz="17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It is easy to understand the particular task</a:t>
            </a:r>
          </a:p>
          <a:p>
            <a:pPr marL="514257" indent="-514257">
              <a:lnSpc>
                <a:spcPct val="160000"/>
              </a:lnSpc>
              <a:buFont typeface="+mj-lt"/>
              <a:buAutoNum type="arabicPeriod"/>
            </a:pPr>
            <a:r>
              <a:rPr lang="en-US" sz="17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We can call a function any number of times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n-US" sz="1700" b="1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Function with argument</a:t>
            </a:r>
          </a:p>
          <a:p>
            <a:pPr marL="514257" indent="-514257">
              <a:lnSpc>
                <a:spcPct val="160000"/>
              </a:lnSpc>
              <a:buNone/>
            </a:pPr>
            <a:r>
              <a:rPr lang="en-US" sz="17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arguments or parameter function are the data that the function receives when call function other function</a:t>
            </a:r>
          </a:p>
          <a:p>
            <a:pPr marL="514257" indent="-514257">
              <a:lnSpc>
                <a:spcPct val="160000"/>
              </a:lnSpc>
              <a:buFont typeface="+mj-lt"/>
              <a:buAutoNum type="arabicPeriod"/>
            </a:pPr>
            <a:r>
              <a:rPr lang="en-US" sz="17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Value parameter</a:t>
            </a:r>
          </a:p>
          <a:p>
            <a:pPr marL="514257" indent="-514257">
              <a:lnSpc>
                <a:spcPct val="160000"/>
              </a:lnSpc>
              <a:buFont typeface="+mj-lt"/>
              <a:buAutoNum type="arabicPeriod"/>
            </a:pPr>
            <a:r>
              <a:rPr lang="en-US" sz="17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Reference parameter</a:t>
            </a:r>
          </a:p>
          <a:p>
            <a:pPr marL="514257" indent="-514257">
              <a:lnSpc>
                <a:spcPct val="160000"/>
              </a:lnSpc>
              <a:buFont typeface="+mj-lt"/>
              <a:buAutoNum type="arabicPeriod"/>
            </a:pPr>
            <a:r>
              <a:rPr lang="en-US" sz="17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Output parameter</a:t>
            </a:r>
          </a:p>
          <a:p>
            <a:pPr marL="514257" indent="-514257">
              <a:lnSpc>
                <a:spcPct val="160000"/>
              </a:lnSpc>
              <a:buFont typeface="+mj-lt"/>
              <a:buAutoNum type="arabicPeriod"/>
            </a:pPr>
            <a:r>
              <a:rPr lang="en-US" sz="17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Params</a:t>
            </a:r>
            <a:r>
              <a:rPr lang="en-US" sz="17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Array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1" y="0"/>
            <a:ext cx="8229600" cy="762000"/>
          </a:xfrm>
        </p:spPr>
        <p:txBody>
          <a:bodyPr>
            <a:normAutofit/>
          </a:bodyPr>
          <a:lstStyle/>
          <a:p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Needs of the function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779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>
          <a:xfrm>
            <a:off x="598455" y="1066800"/>
            <a:ext cx="8932985" cy="1524000"/>
          </a:xfrm>
        </p:spPr>
        <p:txBody>
          <a:bodyPr>
            <a:normAutofit/>
          </a:bodyPr>
          <a:lstStyle/>
          <a:p>
            <a:pPr marL="514257" indent="-514257"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Value of an argument is passed to a method &amp; changes way to a parameter do not affect then original value(call by value).</a:t>
            </a:r>
          </a:p>
          <a:p>
            <a:pPr marL="514257" indent="-514257" algn="just">
              <a:buNone/>
            </a:pPr>
            <a:endParaRPr lang="en-US" sz="1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257" indent="-514257" algn="just">
              <a:buNone/>
            </a:pPr>
            <a:endParaRPr lang="en-US" sz="1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257" indent="-514257">
              <a:buNone/>
            </a:pP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  <a:p>
            <a:pPr marL="514257" indent="-514257">
              <a:buNone/>
            </a:pP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marL="514257" indent="-514257">
              <a:buNone/>
            </a:pP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marL="514257" indent="-514257">
              <a:buNone/>
            </a:pP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marL="514257" indent="-514257">
              <a:buNone/>
            </a:pP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marL="514257" indent="-514257">
              <a:buNone/>
            </a:pP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1" y="0"/>
            <a:ext cx="8229600" cy="762000"/>
          </a:xfrm>
        </p:spPr>
        <p:txBody>
          <a:bodyPr>
            <a:normAutofit/>
          </a:bodyPr>
          <a:lstStyle/>
          <a:p>
            <a:pPr algn="ctr"/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Value parameter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4173828" y="3124200"/>
            <a:ext cx="4888524" cy="2590800"/>
          </a:xfrm>
          <a:prstGeom prst="rect">
            <a:avLst/>
          </a:prstGeom>
        </p:spPr>
        <p:txBody>
          <a:bodyPr vert="horz" lIns="91413" tIns="45707" rIns="91413" bIns="45707" rtlCol="0" anchor="ctr">
            <a:noAutofit/>
          </a:bodyPr>
          <a:lstStyle/>
          <a:p>
            <a:pPr marL="514257" indent="-514257">
              <a:lnSpc>
                <a:spcPct val="17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public static void  main()</a:t>
            </a:r>
          </a:p>
          <a:p>
            <a:pPr marL="514257" indent="-514257">
              <a:lnSpc>
                <a:spcPct val="17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 marL="514257" indent="-514257">
              <a:lnSpc>
                <a:spcPct val="170000"/>
              </a:lnSpc>
            </a:pP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a1=10;</a:t>
            </a:r>
          </a:p>
          <a:p>
            <a:pPr marL="514257" indent="-514257">
              <a:lnSpc>
                <a:spcPct val="170000"/>
              </a:lnSpc>
            </a:pP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Console.WriteLine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(“Before calling={0}”,a1);</a:t>
            </a:r>
          </a:p>
          <a:p>
            <a:pPr marL="514257" indent="-514257">
              <a:lnSpc>
                <a:spcPct val="17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F1 (a1);</a:t>
            </a:r>
          </a:p>
          <a:p>
            <a:pPr marL="514257" indent="-514257">
              <a:lnSpc>
                <a:spcPct val="170000"/>
              </a:lnSpc>
            </a:pP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Console.WriteLine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(“After calling={0}”,a1);</a:t>
            </a:r>
          </a:p>
          <a:p>
            <a:pPr marL="514257" indent="-514257">
              <a:lnSpc>
                <a:spcPct val="170000"/>
              </a:lnSpc>
            </a:pP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Console.ReadLine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();</a:t>
            </a:r>
          </a:p>
          <a:p>
            <a:pPr marL="514257" indent="-514257">
              <a:lnSpc>
                <a:spcPct val="17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 marL="514257" indent="-514257">
              <a:lnSpc>
                <a:spcPct val="17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}</a:t>
            </a:r>
            <a:endParaRPr lang="en-US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14400" y="2362200"/>
            <a:ext cx="4572000" cy="3920560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257" indent="-514257" algn="just">
              <a:lnSpc>
                <a:spcPct val="150000"/>
              </a:lnSpc>
            </a:pPr>
            <a:endParaRPr lang="en-US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257" indent="-514257">
              <a:lnSpc>
                <a:spcPct val="150000"/>
              </a:lnSpc>
            </a:pP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Example:</a:t>
            </a:r>
          </a:p>
          <a:p>
            <a:pPr marL="514257" indent="-514257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using System;</a:t>
            </a:r>
          </a:p>
          <a:p>
            <a:pPr marL="514257" indent="-514257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Class sample</a:t>
            </a:r>
          </a:p>
          <a:p>
            <a:pPr marL="514257" indent="-514257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 marL="514257" indent="-514257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public static void  F1(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val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14257" indent="-514257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 marL="514257" indent="-514257">
              <a:lnSpc>
                <a:spcPct val="150000"/>
              </a:lnSpc>
            </a:pP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val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++;</a:t>
            </a:r>
          </a:p>
          <a:p>
            <a:pPr marL="514257" indent="-514257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}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643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>
          <a:xfrm>
            <a:off x="609601" y="685800"/>
            <a:ext cx="8686800" cy="2286000"/>
          </a:xfrm>
        </p:spPr>
        <p:txBody>
          <a:bodyPr>
            <a:normAutofit fontScale="77500" lnSpcReduction="20000"/>
          </a:bodyPr>
          <a:lstStyle/>
          <a:p>
            <a:pPr marL="514257" indent="-514257" algn="just">
              <a:lnSpc>
                <a:spcPct val="120000"/>
              </a:lnSpc>
              <a:buNone/>
            </a:pPr>
            <a:endParaRPr lang="en-US" sz="33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  <a:buFont typeface="Wingdings" pitchFamily="2" charset="2"/>
              <a:buChar char="v"/>
            </a:pP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While passing the reference argument a reference to variable in calling program is passed the parameter </a:t>
            </a:r>
          </a:p>
          <a:p>
            <a:pPr algn="just">
              <a:lnSpc>
                <a:spcPct val="170000"/>
              </a:lnSpc>
              <a:buFont typeface="Wingdings" pitchFamily="2" charset="2"/>
              <a:buChar char="v"/>
            </a:pP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does not itself define a variable but refer  of corresponding argument it can be declared using </a:t>
            </a:r>
            <a:r>
              <a:rPr lang="en-US" sz="23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keyword as ref</a:t>
            </a:r>
          </a:p>
          <a:p>
            <a:pPr marL="514257" indent="-514257">
              <a:buNone/>
            </a:pPr>
            <a:endParaRPr lang="en-US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257" indent="-514257">
              <a:buNone/>
            </a:pPr>
            <a:endParaRPr lang="en-US" sz="33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257" indent="-514257">
              <a:buNone/>
            </a:pPr>
            <a:endParaRPr lang="en-US" sz="1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257" indent="-514257">
              <a:buNone/>
            </a:pP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  <a:p>
            <a:pPr marL="514257" indent="-514257">
              <a:buNone/>
            </a:pP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marL="514257" indent="-514257">
              <a:buNone/>
            </a:pP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marL="514257" indent="-514257">
              <a:buNone/>
            </a:pP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marL="514257" indent="-514257">
              <a:buNone/>
            </a:pP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marL="514257" indent="-514257">
              <a:buNone/>
            </a:pP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1" y="0"/>
            <a:ext cx="8229600" cy="762000"/>
          </a:xfrm>
        </p:spPr>
        <p:txBody>
          <a:bodyPr>
            <a:normAutofit/>
          </a:bodyPr>
          <a:lstStyle/>
          <a:p>
            <a:pPr algn="ctr"/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Reference  parameter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4419601" y="2654320"/>
            <a:ext cx="4712677" cy="3810000"/>
          </a:xfrm>
          <a:prstGeom prst="rect">
            <a:avLst/>
          </a:prstGeom>
        </p:spPr>
        <p:txBody>
          <a:bodyPr vert="horz" lIns="91413" tIns="45707" rIns="91413" bIns="45707" rtlCol="0" anchor="ctr">
            <a:normAutofit/>
          </a:bodyPr>
          <a:lstStyle/>
          <a:p>
            <a:pPr marL="514257" indent="-514257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public static void  main()</a:t>
            </a:r>
          </a:p>
          <a:p>
            <a:pPr marL="514257" indent="-514257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 marL="514257" indent="-514257">
              <a:lnSpc>
                <a:spcPct val="150000"/>
              </a:lnSpc>
            </a:pP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a1=10;</a:t>
            </a:r>
          </a:p>
          <a:p>
            <a:pPr marL="514257" indent="-514257">
              <a:lnSpc>
                <a:spcPct val="150000"/>
              </a:lnSpc>
            </a:pP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Console.WriteLine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(“Before calling={0}”,a1);</a:t>
            </a:r>
          </a:p>
          <a:p>
            <a:pPr marL="514257" indent="-514257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F1(ref a1);</a:t>
            </a:r>
          </a:p>
          <a:p>
            <a:pPr marL="514257" indent="-514257">
              <a:lnSpc>
                <a:spcPct val="150000"/>
              </a:lnSpc>
            </a:pP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Console.WriteLine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(“After calling={0}”,a1);</a:t>
            </a:r>
          </a:p>
          <a:p>
            <a:pPr marL="514257" indent="-514257">
              <a:lnSpc>
                <a:spcPct val="150000"/>
              </a:lnSpc>
            </a:pP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Console.ReadLine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();</a:t>
            </a:r>
          </a:p>
          <a:p>
            <a:pPr marL="514257" indent="-514257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 marL="514257" indent="-514257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}</a:t>
            </a:r>
            <a:endParaRPr lang="en-US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85800" y="304800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257" indent="-514257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257" indent="-514257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using System;</a:t>
            </a:r>
          </a:p>
          <a:p>
            <a:pPr marL="514257" indent="-514257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Class sample</a:t>
            </a:r>
          </a:p>
          <a:p>
            <a:pPr marL="514257" indent="-514257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 marL="514257" indent="-514257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public static void  F1(ref  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val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14257" indent="-514257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 marL="514257" indent="-514257">
              <a:lnSpc>
                <a:spcPct val="150000"/>
              </a:lnSpc>
            </a:pP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val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++;</a:t>
            </a:r>
          </a:p>
          <a:p>
            <a:pPr marL="514257" indent="-514257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}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6083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066800"/>
            <a:ext cx="8686800" cy="1066800"/>
          </a:xfrm>
        </p:spPr>
        <p:txBody>
          <a:bodyPr>
            <a:normAutofit/>
          </a:bodyPr>
          <a:lstStyle/>
          <a:p>
            <a:pPr marL="514257" indent="-514257" algn="just"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It is same as reference parameter except the initial value of the argument is an important</a:t>
            </a:r>
          </a:p>
          <a:p>
            <a:pPr>
              <a:buFont typeface="Wingdings" pitchFamily="2" charset="2"/>
              <a:buChar char="v"/>
            </a:pP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it is declared using out keyword</a:t>
            </a:r>
          </a:p>
          <a:p>
            <a:pPr marL="514257" indent="-514257">
              <a:buNone/>
            </a:pPr>
            <a:endParaRPr lang="en-US" sz="1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257" indent="-514257">
              <a:buNone/>
            </a:pPr>
            <a:endParaRPr lang="en-US" sz="1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257" indent="-514257"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514257" indent="-514257"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514257" indent="-514257"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514257" indent="-514257"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514257" indent="-514257"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76755" y="381000"/>
            <a:ext cx="7491047" cy="381000"/>
          </a:xfrm>
        </p:spPr>
        <p:txBody>
          <a:bodyPr>
            <a:normAutofit/>
          </a:bodyPr>
          <a:lstStyle/>
          <a:p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output  parameter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4953001" y="2895600"/>
            <a:ext cx="4290647" cy="3276600"/>
          </a:xfrm>
          <a:prstGeom prst="rect">
            <a:avLst/>
          </a:prstGeom>
        </p:spPr>
        <p:txBody>
          <a:bodyPr vert="horz" lIns="91413" tIns="45707" rIns="91413" bIns="45707" rtlCol="0" anchor="ctr">
            <a:noAutofit/>
          </a:bodyPr>
          <a:lstStyle/>
          <a:p>
            <a:pPr marL="514257" indent="-514257">
              <a:lnSpc>
                <a:spcPct val="17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public static void  main()</a:t>
            </a:r>
          </a:p>
          <a:p>
            <a:pPr marL="514257" indent="-514257">
              <a:lnSpc>
                <a:spcPct val="17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 marL="514257" indent="-514257">
              <a:lnSpc>
                <a:spcPct val="170000"/>
              </a:lnSpc>
            </a:pP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a,b,c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14257" indent="-514257">
              <a:lnSpc>
                <a:spcPct val="170000"/>
              </a:lnSpc>
            </a:pP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Console.WriteLine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(“Enter  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a&amp;b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Number”);</a:t>
            </a:r>
          </a:p>
          <a:p>
            <a:pPr marL="514257" indent="-514257">
              <a:lnSpc>
                <a:spcPct val="17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a=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int.Parse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Console.ReadLine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());</a:t>
            </a:r>
          </a:p>
          <a:p>
            <a:pPr marL="514257" indent="-514257">
              <a:lnSpc>
                <a:spcPct val="17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b=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int.Parse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Console.ReadLine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());</a:t>
            </a:r>
          </a:p>
          <a:p>
            <a:pPr marL="514257" indent="-514257">
              <a:lnSpc>
                <a:spcPct val="17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F1(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a,b,</a:t>
            </a:r>
            <a:r>
              <a:rPr lang="en-US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out</a:t>
            </a: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514257" indent="-514257">
              <a:lnSpc>
                <a:spcPct val="170000"/>
              </a:lnSpc>
            </a:pP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Console.WriteLine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(“{0}+{1}={2}”,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a,b,c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514257" indent="-514257">
              <a:lnSpc>
                <a:spcPct val="170000"/>
              </a:lnSpc>
            </a:pP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Console.ReadLine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();</a:t>
            </a:r>
          </a:p>
          <a:p>
            <a:pPr marL="514257" indent="-514257">
              <a:lnSpc>
                <a:spcPct val="17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}}</a:t>
            </a:r>
            <a:endParaRPr lang="en-US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38200" y="2209801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257" indent="-514257">
              <a:lnSpc>
                <a:spcPct val="150000"/>
              </a:lnSpc>
            </a:pPr>
            <a:endParaRPr lang="en-US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257" indent="-514257">
              <a:lnSpc>
                <a:spcPct val="150000"/>
              </a:lnSpc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Example:</a:t>
            </a:r>
          </a:p>
          <a:p>
            <a:pPr marL="514257" indent="-514257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using System;</a:t>
            </a:r>
          </a:p>
          <a:p>
            <a:pPr marL="514257" indent="-514257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Class sample</a:t>
            </a:r>
          </a:p>
          <a:p>
            <a:pPr marL="514257" indent="-514257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 marL="514257" indent="-514257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public static void  F1(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a,int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b, </a:t>
            </a: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out  </a:t>
            </a:r>
            <a:r>
              <a:rPr lang="en-US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14257" indent="-514257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 marL="514257" indent="-514257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c=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a+b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14257" indent="-514257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 marL="514257" indent="-514257">
              <a:lnSpc>
                <a:spcPct val="150000"/>
              </a:lnSpc>
            </a:pPr>
            <a:endParaRPr lang="en-US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58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381000" y="292104"/>
            <a:ext cx="8229600" cy="698499"/>
          </a:xfrm>
        </p:spPr>
        <p:txBody>
          <a:bodyPr vert="horz" lIns="0" tIns="45720" rIns="0" bIns="0" rtlCol="0" anchor="b">
            <a:normAutofit/>
          </a:bodyPr>
          <a:lstStyle/>
          <a:p>
            <a:pPr algn="ctr"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 WHAT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IS C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# ?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4294967295"/>
          </p:nvPr>
        </p:nvSpPr>
        <p:spPr>
          <a:xfrm>
            <a:off x="762000" y="1295400"/>
            <a:ext cx="8229600" cy="5410200"/>
          </a:xfrm>
        </p:spPr>
        <p:txBody>
          <a:bodyPr>
            <a:noAutofit/>
          </a:bodyPr>
          <a:lstStyle/>
          <a:p>
            <a:pPr marL="272970" indent="-272970" algn="just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C# is an object oriented programming language developed by Microsoft.</a:t>
            </a:r>
          </a:p>
          <a:p>
            <a:pPr marL="272970" indent="-272970" algn="just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That intends to  simple, modern and general purpose programming language for application development.</a:t>
            </a:r>
          </a:p>
          <a:p>
            <a:pPr marL="272970" indent="-272970" algn="just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It is a combination of c++ and java. </a:t>
            </a:r>
          </a:p>
          <a:p>
            <a:pPr marL="272970" indent="-272970" algn="just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Using is the keyword.</a:t>
            </a:r>
          </a:p>
          <a:p>
            <a:pPr marL="272970" indent="-272970" algn="just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We can develop c# both in windows and console applications.</a:t>
            </a:r>
          </a:p>
          <a:p>
            <a:pPr marL="0" indent="0" algn="just">
              <a:lnSpc>
                <a:spcPct val="200000"/>
              </a:lnSpc>
              <a:buNone/>
            </a:pPr>
            <a:endParaRPr lang="en-US" sz="1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0291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>
          <a:xfrm>
            <a:off x="547436" y="1219200"/>
            <a:ext cx="8686800" cy="1371600"/>
          </a:xfrm>
        </p:spPr>
        <p:txBody>
          <a:bodyPr>
            <a:normAutofit fontScale="92500" lnSpcReduction="20000"/>
          </a:bodyPr>
          <a:lstStyle/>
          <a:p>
            <a:pPr marL="514257" indent="-514257" algn="just">
              <a:buNone/>
            </a:pPr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  <a:p>
            <a:pPr marL="514257" indent="-514257" algn="just">
              <a:lnSpc>
                <a:spcPct val="120000"/>
              </a:lnSpc>
              <a:buFont typeface="+mj-lt"/>
              <a:buAutoNum type="arabicPeriod"/>
            </a:pP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It is used for passing number of variable a method it can take only one single dimensional array as parameter.</a:t>
            </a:r>
          </a:p>
          <a:p>
            <a:pPr marL="514257" indent="-514257" algn="just">
              <a:lnSpc>
                <a:spcPct val="120000"/>
              </a:lnSpc>
              <a:buFont typeface="+mj-lt"/>
              <a:buAutoNum type="arabicPeriod"/>
            </a:pP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it can be declare using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params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Keyword</a:t>
            </a:r>
          </a:p>
          <a:p>
            <a:pPr marL="514257" indent="-514257">
              <a:buNone/>
            </a:pPr>
            <a:endParaRPr lang="en-US" sz="1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257" indent="-514257">
              <a:buNone/>
            </a:pP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marL="514257" indent="-514257">
              <a:buNone/>
            </a:pP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marL="514257" indent="-514257">
              <a:buNone/>
            </a:pP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marL="514257" indent="-514257">
              <a:buNone/>
            </a:pP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marL="514257" indent="-514257">
              <a:buNone/>
            </a:pP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445370" y="2362200"/>
            <a:ext cx="3622431" cy="3886200"/>
          </a:xfrm>
        </p:spPr>
        <p:txBody>
          <a:bodyPr>
            <a:normAutofit/>
          </a:bodyPr>
          <a:lstStyle/>
          <a:p>
            <a:pPr marL="514257" indent="-514257" algn="l"/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public static void  Main()</a:t>
            </a:r>
            <a:b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{</a:t>
            </a:r>
            <a:b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F1(10);</a:t>
            </a:r>
            <a:b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F1(10,20);</a:t>
            </a:r>
            <a:b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F1(10,20,30,45);</a:t>
            </a:r>
            <a:b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Console.ReadLine</a:t>
            </a: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();</a:t>
            </a:r>
            <a:b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}</a:t>
            </a:r>
            <a:b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}</a:t>
            </a: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1014046" y="228600"/>
            <a:ext cx="8194432" cy="685800"/>
          </a:xfrm>
          <a:prstGeom prst="rect">
            <a:avLst/>
          </a:prstGeom>
        </p:spPr>
        <p:txBody>
          <a:bodyPr vert="horz" lIns="91413" tIns="45707" rIns="91413" bIns="45707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b="1" dirty="0" err="1">
                <a:latin typeface="Times New Roman" pitchFamily="18" charset="0"/>
                <a:ea typeface="+mj-ea"/>
                <a:cs typeface="Times New Roman" pitchFamily="18" charset="0"/>
              </a:rPr>
              <a:t>Params</a:t>
            </a:r>
            <a:r>
              <a:rPr lang="en-US" b="1" dirty="0">
                <a:latin typeface="Times New Roman" pitchFamily="18" charset="0"/>
                <a:ea typeface="+mj-ea"/>
                <a:cs typeface="Times New Roman" pitchFamily="18" charset="0"/>
              </a:rPr>
              <a:t> array</a:t>
            </a:r>
            <a:endParaRPr lang="en-US" b="1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0" y="2514600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257" indent="-514257"/>
            <a:endParaRPr lang="en-US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257" indent="-514257"/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Example:</a:t>
            </a:r>
          </a:p>
          <a:p>
            <a:pPr marL="514257" indent="-514257"/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using System;</a:t>
            </a:r>
          </a:p>
          <a:p>
            <a:pPr marL="514257" indent="-514257"/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Class sample</a:t>
            </a:r>
          </a:p>
          <a:p>
            <a:pPr marL="514257" indent="-514257"/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 marL="514257" indent="-514257"/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public static void  F1( 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params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[] 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arr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14257" indent="-514257"/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 marL="514257" indent="-514257"/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Console.WriteLine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(“Array Elements are”);</a:t>
            </a:r>
          </a:p>
          <a:p>
            <a:pPr marL="514257" indent="-514257"/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foreach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x in 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arr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14257" indent="-514257"/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 marL="514257" indent="-514257"/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Console.WriteLine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(“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value”+x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514257" indent="-514257"/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Console.ReadLine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();</a:t>
            </a:r>
          </a:p>
          <a:p>
            <a:pPr marL="514257" indent="-514257"/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 marL="514257" indent="-514257"/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}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1962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8686800" cy="2286000"/>
          </a:xfrm>
        </p:spPr>
        <p:txBody>
          <a:bodyPr>
            <a:noAutofit/>
          </a:bodyPr>
          <a:lstStyle/>
          <a:p>
            <a:pPr eaLnBrk="1" hangingPunct="1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function can return a single value to a calling program which can be travel data type return value has to be specified when  definition of function.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return keyword is used to return a value to calling function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Data type void indicate a function return nothing .</a:t>
            </a:r>
          </a:p>
          <a:p>
            <a:pPr eaLnBrk="1" hangingPunct="1">
              <a:buNone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dirty="0">
                <a:latin typeface="Times New Roman" pitchFamily="18" charset="0"/>
                <a:cs typeface="Times New Roman" pitchFamily="18" charset="0"/>
              </a:rPr>
            </a:b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685801"/>
            <a:ext cx="8229600" cy="609599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Return value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2329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198120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eaLnBrk="1" hangingPunct="1">
              <a:lnSpc>
                <a:spcPct val="150000"/>
              </a:lnSpc>
              <a:buNone/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sing 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System;</a:t>
            </a:r>
          </a:p>
          <a:p>
            <a:pPr algn="l" eaLnBrk="1" hangingPunct="1">
              <a:lnSpc>
                <a:spcPct val="150000"/>
              </a:lnSpc>
              <a:buNone/>
            </a:pP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Calss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sample</a:t>
            </a:r>
          </a:p>
          <a:p>
            <a:pPr algn="l" eaLnBrk="1" hangingPunct="1">
              <a:lnSpc>
                <a:spcPct val="150000"/>
              </a:lnSpc>
              <a:buNone/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 algn="l" eaLnBrk="1" hangingPunct="1">
              <a:lnSpc>
                <a:spcPct val="150000"/>
              </a:lnSpc>
              <a:buNone/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public static </a:t>
            </a:r>
            <a:r>
              <a:rPr lang="en-US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F1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a,int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b)</a:t>
            </a:r>
            <a:b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 algn="l" eaLnBrk="1" hangingPunct="1">
              <a:lnSpc>
                <a:spcPct val="150000"/>
              </a:lnSpc>
              <a:buNone/>
            </a:pP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c=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a+b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l" eaLnBrk="1" hangingPunct="1">
              <a:lnSpc>
                <a:spcPct val="150000"/>
              </a:lnSpc>
              <a:buNone/>
            </a:pPr>
            <a:r>
              <a:rPr lang="en-US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return c;</a:t>
            </a:r>
          </a:p>
          <a:p>
            <a:pPr algn="l" eaLnBrk="1" hangingPunct="1">
              <a:lnSpc>
                <a:spcPct val="150000"/>
              </a:lnSpc>
              <a:buNone/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}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950798" y="2023056"/>
            <a:ext cx="4923692" cy="3581400"/>
          </a:xfrm>
          <a:prstGeom prst="rect">
            <a:avLst/>
          </a:prstGeom>
        </p:spPr>
        <p:txBody>
          <a:bodyPr vert="horz" lIns="91413" tIns="45707" rIns="91413" bIns="45707" rtlCol="0" anchor="ctr">
            <a:noAutofit/>
          </a:bodyPr>
          <a:lstStyle/>
          <a:p>
            <a:pPr algn="l">
              <a:lnSpc>
                <a:spcPct val="17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public static void Main()</a:t>
            </a:r>
          </a:p>
          <a:p>
            <a:pPr algn="l">
              <a:lnSpc>
                <a:spcPct val="17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 algn="l">
              <a:lnSpc>
                <a:spcPct val="170000"/>
              </a:lnSpc>
            </a:pP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a,b,c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l">
              <a:lnSpc>
                <a:spcPct val="170000"/>
              </a:lnSpc>
            </a:pP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Console.writeLine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(“Enter a &amp; b Number”);</a:t>
            </a:r>
          </a:p>
          <a:p>
            <a:pPr algn="l">
              <a:lnSpc>
                <a:spcPct val="17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a=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int.Parse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Console.ReadLine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());</a:t>
            </a:r>
          </a:p>
          <a:p>
            <a:pPr algn="l">
              <a:lnSpc>
                <a:spcPct val="170000"/>
              </a:lnSpc>
              <a:buNone/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b=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int.Parse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Console.ReadLine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());</a:t>
            </a:r>
          </a:p>
          <a:p>
            <a:pPr algn="l">
              <a:lnSpc>
                <a:spcPct val="170000"/>
              </a:lnSpc>
              <a:buNone/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c=F1(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a,b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l">
              <a:lnSpc>
                <a:spcPct val="170000"/>
              </a:lnSpc>
              <a:buNone/>
            </a:pP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Console.WriteLine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(“result{0}”,c);</a:t>
            </a:r>
          </a:p>
          <a:p>
            <a:pPr algn="l">
              <a:lnSpc>
                <a:spcPct val="170000"/>
              </a:lnSpc>
              <a:buNone/>
            </a:pP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Console.ReadLine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();</a:t>
            </a:r>
          </a:p>
          <a:p>
            <a:pPr algn="l">
              <a:lnSpc>
                <a:spcPct val="17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 algn="l">
              <a:lnSpc>
                <a:spcPct val="170000"/>
              </a:lnSpc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}</a:t>
            </a:r>
            <a:endParaRPr lang="en-US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19848" y="381000"/>
            <a:ext cx="1982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Example program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9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1" y="228601"/>
            <a:ext cx="8229600" cy="762000"/>
          </a:xfrm>
        </p:spPr>
        <p:txBody>
          <a:bodyPr anchor="ctr" anchorCtr="1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r>
              <a:rPr lang="en-US" b="1" u="sng" dirty="0" smtClean="0"/>
              <a:t>Conditional Statements</a:t>
            </a:r>
            <a:endParaRPr lang="en-US" b="1" u="sng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09599" y="1295401"/>
            <a:ext cx="8839201" cy="5181600"/>
          </a:xfrm>
          <a:prstGeom prst="rect">
            <a:avLst/>
          </a:prstGeom>
        </p:spPr>
        <p:txBody>
          <a:bodyPr vert="horz" lIns="91429" tIns="45715" rIns="91429" bIns="45715" rtlCol="0" anchor="ctr" anchorCtr="1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pPr>
              <a:spcBef>
                <a:spcPct val="0"/>
              </a:spcBef>
            </a:pPr>
            <a:endParaRPr lang="en-US" sz="120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228600" y="1295400"/>
            <a:ext cx="9220200" cy="4524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3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Normally statement are executed sequentially that is one after the other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3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But we may like to change the order of execution in the statement based on particular condition.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3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Repeat the group of statement until certain satisfied</a:t>
            </a:r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en-US" sz="36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15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3550" y="228600"/>
            <a:ext cx="7016750" cy="838200"/>
          </a:xfrm>
        </p:spPr>
        <p:txBody>
          <a:bodyPr anchor="ctr" anchorCtr="1"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If Statement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447804"/>
            <a:ext cx="9112250" cy="4832082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US" sz="2800" b="1" i="1" dirty="0">
                <a:solidFill>
                  <a:srgbClr val="C00000"/>
                </a:solidFill>
              </a:rPr>
              <a:t>if (condition) </a:t>
            </a:r>
            <a:endParaRPr lang="en-US" sz="2800" b="1" i="1" dirty="0" smtClean="0">
              <a:solidFill>
                <a:srgbClr val="C00000"/>
              </a:solidFill>
            </a:endParaRPr>
          </a:p>
          <a:p>
            <a:r>
              <a:rPr lang="en-US" sz="2800" b="1" i="1" dirty="0">
                <a:solidFill>
                  <a:srgbClr val="C00000"/>
                </a:solidFill>
              </a:rPr>
              <a:t>	</a:t>
            </a:r>
            <a:r>
              <a:rPr lang="en-US" sz="2800" b="1" i="1" dirty="0" smtClean="0">
                <a:solidFill>
                  <a:srgbClr val="C00000"/>
                </a:solidFill>
              </a:rPr>
              <a:t>code </a:t>
            </a:r>
            <a:r>
              <a:rPr lang="en-US" sz="2800" b="1" i="1" dirty="0">
                <a:solidFill>
                  <a:srgbClr val="C00000"/>
                </a:solidFill>
              </a:rPr>
              <a:t>to be executed if condition is true</a:t>
            </a:r>
            <a:r>
              <a:rPr lang="en-US" sz="2800" b="1" i="1" dirty="0" smtClean="0">
                <a:solidFill>
                  <a:srgbClr val="C00000"/>
                </a:solidFill>
              </a:rPr>
              <a:t>;</a:t>
            </a:r>
          </a:p>
          <a:p>
            <a:r>
              <a:rPr lang="en-US" sz="2800" b="1" i="1" dirty="0" smtClean="0">
                <a:solidFill>
                  <a:srgbClr val="C00000"/>
                </a:solidFill>
              </a:rPr>
              <a:t>Other wise exit the program</a:t>
            </a:r>
            <a:endParaRPr lang="en-US" sz="2800" b="1" i="1" dirty="0">
              <a:solidFill>
                <a:srgbClr val="C00000"/>
              </a:solidFill>
            </a:endParaRPr>
          </a:p>
          <a:p>
            <a:pPr lvl="2"/>
            <a:endParaRPr lang="en-US" sz="2800" dirty="0">
              <a:solidFill>
                <a:srgbClr val="C00000"/>
              </a:solidFill>
            </a:endParaRPr>
          </a:p>
          <a:p>
            <a:pPr lvl="2"/>
            <a:r>
              <a:rPr lang="en-US" sz="2800" dirty="0" smtClean="0">
                <a:solidFill>
                  <a:srgbClr val="C00000"/>
                </a:solidFill>
              </a:rPr>
              <a:t>SYNTAX</a:t>
            </a:r>
          </a:p>
          <a:p>
            <a:pPr lvl="2"/>
            <a:r>
              <a:rPr lang="en-US" sz="2800" dirty="0" smtClean="0">
                <a:solidFill>
                  <a:srgbClr val="002060"/>
                </a:solidFill>
              </a:rPr>
              <a:t/>
            </a:r>
            <a:br>
              <a:rPr lang="en-US" sz="2800" dirty="0" smtClean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2060"/>
                </a:solidFill>
              </a:rPr>
              <a:t>if (</a:t>
            </a:r>
            <a:r>
              <a:rPr lang="en-US" sz="2800" b="1" i="1" dirty="0" smtClean="0">
                <a:solidFill>
                  <a:srgbClr val="002060"/>
                </a:solidFill>
              </a:rPr>
              <a:t>condition</a:t>
            </a:r>
            <a:r>
              <a:rPr lang="en-US" sz="2800" dirty="0" smtClean="0">
                <a:solidFill>
                  <a:srgbClr val="002060"/>
                </a:solidFill>
              </a:rPr>
              <a:t>) </a:t>
            </a:r>
          </a:p>
          <a:p>
            <a:pPr lvl="2"/>
            <a:r>
              <a:rPr lang="en-US" sz="2800" dirty="0" smtClean="0">
                <a:solidFill>
                  <a:srgbClr val="002060"/>
                </a:solidFill>
              </a:rPr>
              <a:t>{</a:t>
            </a:r>
          </a:p>
          <a:p>
            <a:pPr lvl="2"/>
            <a:r>
              <a:rPr lang="en-US" sz="2800" b="1" i="1" dirty="0" smtClean="0">
                <a:solidFill>
                  <a:srgbClr val="002060"/>
                </a:solidFill>
              </a:rPr>
              <a:t> code to be executed if condition is true;</a:t>
            </a:r>
            <a:br>
              <a:rPr lang="en-US" sz="2800" b="1" i="1" dirty="0" smtClean="0">
                <a:solidFill>
                  <a:srgbClr val="002060"/>
                </a:solidFill>
              </a:rPr>
            </a:br>
            <a:endParaRPr lang="en-US" sz="2800" dirty="0" smtClean="0">
              <a:solidFill>
                <a:srgbClr val="002060"/>
              </a:solidFill>
            </a:endParaRPr>
          </a:p>
          <a:p>
            <a:pPr lvl="2"/>
            <a:r>
              <a:rPr lang="en-US" sz="2800" dirty="0" smtClean="0">
                <a:solidFill>
                  <a:srgbClr val="002060"/>
                </a:solidFill>
              </a:rPr>
              <a:t>}</a:t>
            </a:r>
            <a:endParaRPr lang="en-US" sz="2800" dirty="0">
              <a:solidFill>
                <a:srgbClr val="00206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5900" y="381000"/>
            <a:ext cx="7016750" cy="685800"/>
          </a:xfrm>
        </p:spPr>
        <p:txBody>
          <a:bodyPr anchor="ctr" anchorCtr="1">
            <a:normAutofit fontScale="90000"/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 flow chart</a:t>
            </a:r>
            <a:endParaRPr lang="en-US" dirty="0">
              <a:solidFill>
                <a:srgbClr val="C00000"/>
              </a:solidFill>
            </a:endParaRPr>
          </a:p>
        </p:txBody>
      </p:sp>
      <p:grpSp>
        <p:nvGrpSpPr>
          <p:cNvPr id="3" name="Group 30"/>
          <p:cNvGrpSpPr/>
          <p:nvPr/>
        </p:nvGrpSpPr>
        <p:grpSpPr>
          <a:xfrm>
            <a:off x="1485903" y="457200"/>
            <a:ext cx="4376011" cy="5791200"/>
            <a:chOff x="1371600" y="457200"/>
            <a:chExt cx="4039394" cy="5791200"/>
          </a:xfrm>
        </p:grpSpPr>
        <p:cxnSp>
          <p:nvCxnSpPr>
            <p:cNvPr id="4" name="Straight Arrow Connector 3"/>
            <p:cNvCxnSpPr/>
            <p:nvPr/>
          </p:nvCxnSpPr>
          <p:spPr>
            <a:xfrm rot="5400000">
              <a:off x="1905794" y="989806"/>
              <a:ext cx="10668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5" name="Diamond 4"/>
            <p:cNvSpPr/>
            <p:nvPr/>
          </p:nvSpPr>
          <p:spPr>
            <a:xfrm>
              <a:off x="1371600" y="1524000"/>
              <a:ext cx="2133600" cy="1676400"/>
            </a:xfrm>
            <a:prstGeom prst="diamond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if (condition</a:t>
              </a:r>
              <a:r>
                <a:rPr lang="en-US" sz="1400" b="1" dirty="0" smtClean="0">
                  <a:solidFill>
                    <a:schemeClr val="tx1"/>
                  </a:solidFill>
                </a:rPr>
                <a:t>) 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1447800" y="3733800"/>
              <a:ext cx="1905000" cy="76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Statement</a:t>
              </a:r>
              <a:endPara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>
            <a:xfrm rot="5400000">
              <a:off x="2114550" y="3448050"/>
              <a:ext cx="533400" cy="381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9" name="Flowchart: Connector 8"/>
            <p:cNvSpPr/>
            <p:nvPr/>
          </p:nvSpPr>
          <p:spPr>
            <a:xfrm>
              <a:off x="1752600" y="5334000"/>
              <a:ext cx="990600" cy="914400"/>
            </a:xfrm>
            <a:prstGeom prst="flowChartConnector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Exit</a:t>
              </a:r>
              <a:endPara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 flipV="1">
              <a:off x="3505200" y="2286000"/>
              <a:ext cx="1905000" cy="381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4077494" y="3619500"/>
              <a:ext cx="2666206" cy="794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rot="10800000">
              <a:off x="2362200" y="4953000"/>
              <a:ext cx="3048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rot="16200000" flipH="1">
              <a:off x="1924050" y="4895850"/>
              <a:ext cx="838200" cy="381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sp>
        <p:nvSpPr>
          <p:cNvPr id="32" name="Rectangle 31"/>
          <p:cNvSpPr/>
          <p:nvPr/>
        </p:nvSpPr>
        <p:spPr>
          <a:xfrm>
            <a:off x="2806700" y="3244335"/>
            <a:ext cx="742950" cy="369322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r>
              <a:rPr lang="en-US" b="1" dirty="0" smtClean="0"/>
              <a:t>True</a:t>
            </a:r>
            <a:endParaRPr lang="en-US" b="1" dirty="0"/>
          </a:p>
        </p:txBody>
      </p:sp>
      <p:sp>
        <p:nvSpPr>
          <p:cNvPr id="33" name="Rectangle 32"/>
          <p:cNvSpPr/>
          <p:nvPr/>
        </p:nvSpPr>
        <p:spPr>
          <a:xfrm>
            <a:off x="3879851" y="1905000"/>
            <a:ext cx="1320800" cy="369322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r>
              <a:rPr lang="en-US" b="1" dirty="0" smtClean="0"/>
              <a:t>False</a:t>
            </a:r>
            <a:endParaRPr lang="en-US" b="1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228600"/>
            <a:ext cx="4953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 </a:t>
            </a:r>
            <a:r>
              <a:rPr lang="en-US" b="1" dirty="0" smtClean="0"/>
              <a:t>Example program for if Statement</a:t>
            </a:r>
          </a:p>
          <a:p>
            <a:endParaRPr lang="en-US" dirty="0" smtClean="0"/>
          </a:p>
          <a:p>
            <a:r>
              <a:rPr lang="en-US" dirty="0" smtClean="0"/>
              <a:t>using System;</a:t>
            </a:r>
          </a:p>
          <a:p>
            <a:r>
              <a:rPr lang="en-US" dirty="0" smtClean="0"/>
              <a:t>namespace ConsoleApplication3</a:t>
            </a:r>
          </a:p>
          <a:p>
            <a:r>
              <a:rPr lang="en-US" dirty="0" smtClean="0"/>
              <a:t>{</a:t>
            </a:r>
          </a:p>
          <a:p>
            <a:r>
              <a:rPr lang="en-US" dirty="0" smtClean="0"/>
              <a:t>    class Program</a:t>
            </a:r>
          </a:p>
          <a:p>
            <a:r>
              <a:rPr lang="en-US" dirty="0" smtClean="0"/>
              <a:t>    {</a:t>
            </a:r>
          </a:p>
          <a:p>
            <a:r>
              <a:rPr lang="en-US" dirty="0" smtClean="0"/>
              <a:t>        static void Main(string[] </a:t>
            </a:r>
            <a:r>
              <a:rPr lang="en-US" dirty="0" err="1" smtClean="0"/>
              <a:t>args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    {</a:t>
            </a:r>
          </a:p>
          <a:p>
            <a:r>
              <a:rPr lang="en-US" dirty="0" smtClean="0"/>
              <a:t>            </a:t>
            </a:r>
            <a:r>
              <a:rPr lang="en-US" dirty="0" err="1" smtClean="0"/>
              <a:t>int</a:t>
            </a:r>
            <a:r>
              <a:rPr lang="en-US" dirty="0" smtClean="0"/>
              <a:t> n;</a:t>
            </a:r>
          </a:p>
          <a:p>
            <a:r>
              <a:rPr lang="en-US" dirty="0" smtClean="0"/>
              <a:t>           </a:t>
            </a:r>
            <a:r>
              <a:rPr lang="en-US" dirty="0" err="1" smtClean="0"/>
              <a:t>Console.WriteLine</a:t>
            </a:r>
            <a:r>
              <a:rPr lang="en-US" dirty="0" smtClean="0"/>
              <a:t>("Enter number");</a:t>
            </a:r>
          </a:p>
          <a:p>
            <a:r>
              <a:rPr lang="en-US" dirty="0" smtClean="0"/>
              <a:t>            n = </a:t>
            </a:r>
            <a:r>
              <a:rPr lang="en-US" dirty="0" err="1" smtClean="0"/>
              <a:t>int.Parse</a:t>
            </a:r>
            <a:r>
              <a:rPr lang="en-US" dirty="0" smtClean="0"/>
              <a:t>(</a:t>
            </a:r>
            <a:r>
              <a:rPr lang="en-US" dirty="0" err="1" smtClean="0"/>
              <a:t>Console.ReadLine</a:t>
            </a:r>
            <a:r>
              <a:rPr lang="en-US" dirty="0" smtClean="0"/>
              <a:t>());</a:t>
            </a:r>
          </a:p>
          <a:p>
            <a:r>
              <a:rPr lang="en-US" dirty="0" smtClean="0"/>
              <a:t>              if (n&gt;=0)</a:t>
            </a:r>
          </a:p>
          <a:p>
            <a:r>
              <a:rPr lang="en-US" dirty="0" smtClean="0"/>
              <a:t>              {</a:t>
            </a:r>
          </a:p>
          <a:p>
            <a:r>
              <a:rPr lang="en-US" dirty="0" smtClean="0"/>
              <a:t>                 </a:t>
            </a:r>
            <a:r>
              <a:rPr lang="en-US" dirty="0" err="1" smtClean="0"/>
              <a:t>Console.WriteLine</a:t>
            </a:r>
            <a:r>
              <a:rPr lang="en-US" dirty="0" smtClean="0"/>
              <a:t>("positive");                               </a:t>
            </a:r>
          </a:p>
          <a:p>
            <a:r>
              <a:rPr lang="en-US" dirty="0" smtClean="0"/>
              <a:t>                  }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Console.ReadLine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 } </a:t>
            </a:r>
          </a:p>
          <a:p>
            <a:r>
              <a:rPr lang="en-US" dirty="0" smtClean="0"/>
              <a:t> 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3550" y="228600"/>
            <a:ext cx="7016750" cy="838200"/>
          </a:xfrm>
        </p:spPr>
        <p:txBody>
          <a:bodyPr anchor="ctr" anchorCtr="1"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If … else Statement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599" y="1447804"/>
            <a:ext cx="9017001" cy="4662805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just"/>
            <a:r>
              <a:rPr lang="en-US" sz="2800" dirty="0">
                <a:solidFill>
                  <a:srgbClr val="C00000"/>
                </a:solidFill>
              </a:rPr>
              <a:t>Use the if....else statement to execute some code if a condition is true and another code if a condition is false.</a:t>
            </a:r>
          </a:p>
          <a:p>
            <a:endParaRPr lang="en-US" sz="2800" b="1" dirty="0" smtClean="0">
              <a:solidFill>
                <a:srgbClr val="C00000"/>
              </a:solidFill>
            </a:endParaRPr>
          </a:p>
          <a:p>
            <a:r>
              <a:rPr lang="en-US" sz="2800" b="1" u="sng" dirty="0" smtClean="0">
                <a:solidFill>
                  <a:srgbClr val="C00000"/>
                </a:solidFill>
              </a:rPr>
              <a:t>Syntax    </a:t>
            </a:r>
          </a:p>
          <a:p>
            <a:endParaRPr lang="en-US" sz="2800" b="1" i="1" dirty="0" smtClean="0">
              <a:solidFill>
                <a:srgbClr val="C00000"/>
              </a:solidFill>
            </a:endParaRPr>
          </a:p>
          <a:p>
            <a:pPr lvl="2"/>
            <a:r>
              <a:rPr lang="en-US" sz="2800" b="1" i="1" dirty="0" smtClean="0">
                <a:solidFill>
                  <a:srgbClr val="002060"/>
                </a:solidFill>
              </a:rPr>
              <a:t>if </a:t>
            </a:r>
            <a:r>
              <a:rPr lang="en-US" sz="2800" b="1" i="1" dirty="0">
                <a:solidFill>
                  <a:srgbClr val="002060"/>
                </a:solidFill>
              </a:rPr>
              <a:t>(condition)</a:t>
            </a:r>
            <a:br>
              <a:rPr lang="en-US" sz="2800" b="1" i="1" dirty="0">
                <a:solidFill>
                  <a:srgbClr val="002060"/>
                </a:solidFill>
              </a:rPr>
            </a:br>
            <a:r>
              <a:rPr lang="en-US" sz="2800" b="1" i="1" dirty="0">
                <a:solidFill>
                  <a:srgbClr val="002060"/>
                </a:solidFill>
              </a:rPr>
              <a:t>  code to be executed if condition is true;</a:t>
            </a:r>
            <a:br>
              <a:rPr lang="en-US" sz="2800" b="1" i="1" dirty="0">
                <a:solidFill>
                  <a:srgbClr val="002060"/>
                </a:solidFill>
              </a:rPr>
            </a:br>
            <a:r>
              <a:rPr lang="en-US" sz="2800" b="1" i="1" dirty="0">
                <a:solidFill>
                  <a:srgbClr val="002060"/>
                </a:solidFill>
              </a:rPr>
              <a:t>else</a:t>
            </a:r>
            <a:br>
              <a:rPr lang="en-US" sz="2800" b="1" i="1" dirty="0">
                <a:solidFill>
                  <a:srgbClr val="002060"/>
                </a:solidFill>
              </a:rPr>
            </a:br>
            <a:r>
              <a:rPr lang="en-US" sz="2800" b="1" i="1" dirty="0">
                <a:solidFill>
                  <a:srgbClr val="002060"/>
                </a:solidFill>
              </a:rPr>
              <a:t>  code to be executed if condition is false; </a:t>
            </a:r>
          </a:p>
          <a:p>
            <a:endParaRPr lang="en-US" sz="4000" dirty="0">
              <a:solidFill>
                <a:srgbClr val="C00000"/>
              </a:solidFill>
              <a:latin typeface="Book Antiqua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5900" y="381000"/>
            <a:ext cx="7016750" cy="685800"/>
          </a:xfrm>
        </p:spPr>
        <p:txBody>
          <a:bodyPr anchor="ctr" anchorCtr="1">
            <a:normAutofit fontScale="90000"/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 flow chart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50" name="Straight Connector 49"/>
          <p:cNvCxnSpPr>
            <a:stCxn id="16" idx="2"/>
          </p:cNvCxnSpPr>
          <p:nvPr/>
        </p:nvCxnSpPr>
        <p:spPr>
          <a:xfrm rot="5400000">
            <a:off x="6076951" y="5257734"/>
            <a:ext cx="1219200" cy="17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" name="Group 72"/>
          <p:cNvGrpSpPr/>
          <p:nvPr/>
        </p:nvGrpSpPr>
        <p:grpSpPr>
          <a:xfrm>
            <a:off x="1568450" y="1219198"/>
            <a:ext cx="6191250" cy="5334002"/>
            <a:chOff x="1447800" y="1219198"/>
            <a:chExt cx="5715000" cy="5334002"/>
          </a:xfrm>
        </p:grpSpPr>
        <p:sp>
          <p:nvSpPr>
            <p:cNvPr id="32" name="Rectangle 31"/>
            <p:cNvSpPr/>
            <p:nvPr/>
          </p:nvSpPr>
          <p:spPr>
            <a:xfrm>
              <a:off x="2286000" y="2667000"/>
              <a:ext cx="6858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 smtClean="0"/>
                <a:t>True</a:t>
              </a:r>
              <a:endParaRPr lang="en-US" b="1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257800" y="2667000"/>
              <a:ext cx="126796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 smtClean="0"/>
                <a:t>False</a:t>
              </a:r>
              <a:endParaRPr lang="en-US" b="1" dirty="0"/>
            </a:p>
          </p:txBody>
        </p:sp>
        <p:cxnSp>
          <p:nvCxnSpPr>
            <p:cNvPr id="24" name="Straight Arrow Connector 23"/>
            <p:cNvCxnSpPr>
              <a:endCxn id="9" idx="2"/>
            </p:cNvCxnSpPr>
            <p:nvPr/>
          </p:nvCxnSpPr>
          <p:spPr>
            <a:xfrm>
              <a:off x="2209800" y="5867400"/>
              <a:ext cx="1524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" name="Straight Arrow Connector 3"/>
            <p:cNvCxnSpPr>
              <a:endCxn id="5" idx="0"/>
            </p:cNvCxnSpPr>
            <p:nvPr/>
          </p:nvCxnSpPr>
          <p:spPr>
            <a:xfrm rot="16200000" flipH="1">
              <a:off x="3755930" y="1732057"/>
              <a:ext cx="1066801" cy="4108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5" name="Diamond 4"/>
            <p:cNvSpPr/>
            <p:nvPr/>
          </p:nvSpPr>
          <p:spPr>
            <a:xfrm>
              <a:off x="3200400" y="2286000"/>
              <a:ext cx="2218944" cy="1676400"/>
            </a:xfrm>
            <a:prstGeom prst="diamond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if (condition</a:t>
              </a:r>
              <a:r>
                <a:rPr lang="en-US" sz="1400" b="1" dirty="0" smtClean="0">
                  <a:solidFill>
                    <a:schemeClr val="tx1"/>
                  </a:solidFill>
                </a:rPr>
                <a:t>) 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1447800" y="3733800"/>
              <a:ext cx="1981200" cy="76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True Statement</a:t>
              </a:r>
              <a:endPara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Flowchart: Connector 8"/>
            <p:cNvSpPr/>
            <p:nvPr/>
          </p:nvSpPr>
          <p:spPr>
            <a:xfrm>
              <a:off x="3733800" y="5410200"/>
              <a:ext cx="1030224" cy="914400"/>
            </a:xfrm>
            <a:prstGeom prst="flowChartConnector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Exit</a:t>
              </a:r>
              <a:endPara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" name="Straight Connector 10"/>
            <p:cNvCxnSpPr>
              <a:stCxn id="5" idx="3"/>
            </p:cNvCxnSpPr>
            <p:nvPr/>
          </p:nvCxnSpPr>
          <p:spPr>
            <a:xfrm>
              <a:off x="5419344" y="3124200"/>
              <a:ext cx="752856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endCxn id="9" idx="6"/>
            </p:cNvCxnSpPr>
            <p:nvPr/>
          </p:nvCxnSpPr>
          <p:spPr>
            <a:xfrm rot="10800000">
              <a:off x="4764024" y="5867400"/>
              <a:ext cx="140817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5181600" y="3886200"/>
              <a:ext cx="1981200" cy="76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False Statement</a:t>
              </a:r>
              <a:endPara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7" name="Straight Connector 26"/>
            <p:cNvCxnSpPr>
              <a:stCxn id="5" idx="1"/>
            </p:cNvCxnSpPr>
            <p:nvPr/>
          </p:nvCxnSpPr>
          <p:spPr>
            <a:xfrm rot="10800000">
              <a:off x="2209800" y="3124200"/>
              <a:ext cx="990600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5400000">
              <a:off x="1524794" y="5181600"/>
              <a:ext cx="1370806" cy="79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 rot="5400000">
              <a:off x="1905000" y="3429000"/>
              <a:ext cx="6096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>
              <a:endCxn id="16" idx="0"/>
            </p:cNvCxnSpPr>
            <p:nvPr/>
          </p:nvCxnSpPr>
          <p:spPr>
            <a:xfrm rot="5400000">
              <a:off x="5791200" y="3505200"/>
              <a:ext cx="762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>
              <a:stCxn id="9" idx="4"/>
            </p:cNvCxnSpPr>
            <p:nvPr/>
          </p:nvCxnSpPr>
          <p:spPr>
            <a:xfrm rot="16200000" flipH="1">
              <a:off x="4143756" y="6429756"/>
              <a:ext cx="228600" cy="182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0" name="Pictur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228600"/>
            <a:ext cx="4953000" cy="64633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/>
              <a:t>Example program for if  else Statement</a:t>
            </a:r>
            <a:endParaRPr lang="en-US" dirty="0" smtClean="0"/>
          </a:p>
          <a:p>
            <a:r>
              <a:rPr lang="en-US" dirty="0" smtClean="0"/>
              <a:t>using System;</a:t>
            </a:r>
          </a:p>
          <a:p>
            <a:r>
              <a:rPr lang="en-US" dirty="0" smtClean="0"/>
              <a:t>namespace ConsoleApplication3</a:t>
            </a:r>
          </a:p>
          <a:p>
            <a:r>
              <a:rPr lang="en-US" dirty="0" smtClean="0"/>
              <a:t>{</a:t>
            </a:r>
          </a:p>
          <a:p>
            <a:r>
              <a:rPr lang="en-US" dirty="0" smtClean="0"/>
              <a:t>  class Program</a:t>
            </a:r>
          </a:p>
          <a:p>
            <a:r>
              <a:rPr lang="en-US" dirty="0" smtClean="0"/>
              <a:t>    {</a:t>
            </a:r>
          </a:p>
          <a:p>
            <a:r>
              <a:rPr lang="en-US" dirty="0" smtClean="0"/>
              <a:t>        static void Main(string[] </a:t>
            </a:r>
            <a:r>
              <a:rPr lang="en-US" dirty="0" err="1" smtClean="0"/>
              <a:t>args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    {</a:t>
            </a:r>
          </a:p>
          <a:p>
            <a:r>
              <a:rPr lang="en-US" dirty="0" smtClean="0"/>
              <a:t>            </a:t>
            </a:r>
            <a:r>
              <a:rPr lang="en-US" dirty="0" err="1" smtClean="0"/>
              <a:t>int</a:t>
            </a:r>
            <a:r>
              <a:rPr lang="en-US" dirty="0" smtClean="0"/>
              <a:t> n;</a:t>
            </a:r>
          </a:p>
          <a:p>
            <a:r>
              <a:rPr lang="en-US" dirty="0" smtClean="0"/>
              <a:t>            </a:t>
            </a:r>
            <a:r>
              <a:rPr lang="en-US" dirty="0" err="1" smtClean="0"/>
              <a:t>Console.WriteLine</a:t>
            </a:r>
            <a:r>
              <a:rPr lang="en-US" dirty="0" smtClean="0"/>
              <a:t>("Enter number");</a:t>
            </a:r>
          </a:p>
          <a:p>
            <a:r>
              <a:rPr lang="en-US" dirty="0" smtClean="0"/>
              <a:t>            n = </a:t>
            </a:r>
            <a:r>
              <a:rPr lang="en-US" dirty="0" err="1" smtClean="0"/>
              <a:t>int.Parse</a:t>
            </a:r>
            <a:r>
              <a:rPr lang="en-US" dirty="0" smtClean="0"/>
              <a:t>(</a:t>
            </a:r>
            <a:r>
              <a:rPr lang="en-US" dirty="0" err="1" smtClean="0"/>
              <a:t>Console.ReadLine</a:t>
            </a:r>
            <a:r>
              <a:rPr lang="en-US" dirty="0" smtClean="0"/>
              <a:t>());</a:t>
            </a:r>
          </a:p>
          <a:p>
            <a:r>
              <a:rPr lang="en-US" dirty="0" smtClean="0"/>
              <a:t>            if (n &gt;= 0)</a:t>
            </a:r>
          </a:p>
          <a:p>
            <a:r>
              <a:rPr lang="en-US" dirty="0" smtClean="0"/>
              <a:t>            {</a:t>
            </a:r>
          </a:p>
          <a:p>
            <a:r>
              <a:rPr lang="en-US" dirty="0" smtClean="0"/>
              <a:t>                </a:t>
            </a:r>
            <a:r>
              <a:rPr lang="en-US" dirty="0" err="1" smtClean="0"/>
              <a:t>Console.WriteLine</a:t>
            </a:r>
            <a:r>
              <a:rPr lang="en-US" dirty="0" smtClean="0"/>
              <a:t>("positive");</a:t>
            </a:r>
          </a:p>
          <a:p>
            <a:r>
              <a:rPr lang="en-US" dirty="0" smtClean="0"/>
              <a:t>             }</a:t>
            </a:r>
          </a:p>
          <a:p>
            <a:r>
              <a:rPr lang="en-US" dirty="0" smtClean="0"/>
              <a:t>            else</a:t>
            </a:r>
          </a:p>
          <a:p>
            <a:r>
              <a:rPr lang="en-US" dirty="0" smtClean="0"/>
              <a:t>            {</a:t>
            </a:r>
          </a:p>
          <a:p>
            <a:r>
              <a:rPr lang="en-US" dirty="0" smtClean="0"/>
              <a:t>                </a:t>
            </a:r>
            <a:r>
              <a:rPr lang="en-US" dirty="0" err="1" smtClean="0"/>
              <a:t>Console.WriteLine</a:t>
            </a:r>
            <a:r>
              <a:rPr lang="en-US" dirty="0" smtClean="0"/>
              <a:t>("Negative");</a:t>
            </a:r>
          </a:p>
          <a:p>
            <a:r>
              <a:rPr lang="en-US" dirty="0" smtClean="0"/>
              <a:t>             }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Console.ReadLine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} </a:t>
            </a:r>
          </a:p>
          <a:p>
            <a:r>
              <a:rPr lang="en-US" dirty="0" smtClean="0"/>
              <a:t> 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 noGrp="1"/>
          </p:cNvSpPr>
          <p:nvPr>
            <p:ph idx="4294967295"/>
          </p:nvPr>
        </p:nvSpPr>
        <p:spPr>
          <a:xfrm>
            <a:off x="609600" y="1600200"/>
            <a:ext cx="8229600" cy="5943600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ReadLine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() – used for input.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ReadKey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()          Read the character form keyboard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Read()</a:t>
            </a:r>
          </a:p>
          <a:p>
            <a:pPr marL="272970" indent="-272970">
              <a:lnSpc>
                <a:spcPct val="150000"/>
              </a:lnSpc>
              <a:buNone/>
            </a:pP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  <a:p>
            <a:pPr marL="272970" indent="-272970">
              <a:lnSpc>
                <a:spcPct val="150000"/>
              </a:lnSpc>
              <a:buNone/>
            </a:pP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Output Statement</a:t>
            </a:r>
          </a:p>
          <a:p>
            <a:pPr marL="514350" indent="-514350" algn="ctr">
              <a:lnSpc>
                <a:spcPct val="150000"/>
              </a:lnSpc>
              <a:buFont typeface="+mj-lt"/>
              <a:buAutoNum type="arabicPeriod"/>
            </a:pPr>
            <a:endParaRPr lang="en-US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Write()- used to print in the same line.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1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WriteLine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()- used to print in the next line.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1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WriteError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()-Used to print in the error statement</a:t>
            </a:r>
          </a:p>
          <a:p>
            <a:pPr marL="272970" indent="-272970">
              <a:lnSpc>
                <a:spcPct val="150000"/>
              </a:lnSpc>
              <a:buFont typeface="Wingdings" pitchFamily="2" charset="2"/>
              <a:buChar char="§"/>
            </a:pPr>
            <a:endParaRPr lang="en-US" sz="4600" dirty="0"/>
          </a:p>
        </p:txBody>
      </p:sp>
      <p:sp>
        <p:nvSpPr>
          <p:cNvPr id="2" name="Right Brace 1"/>
          <p:cNvSpPr/>
          <p:nvPr/>
        </p:nvSpPr>
        <p:spPr bwMode="auto">
          <a:xfrm>
            <a:off x="2294586" y="1981200"/>
            <a:ext cx="133350" cy="838200"/>
          </a:xfrm>
          <a:prstGeom prst="rightBrace">
            <a:avLst>
              <a:gd name="adj1" fmla="val 57143"/>
              <a:gd name="adj2" fmla="val 50000"/>
            </a:avLst>
          </a:prstGeom>
          <a:ln/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71801" y="304801"/>
            <a:ext cx="179408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72970" indent="-272970">
              <a:lnSpc>
                <a:spcPct val="150000"/>
              </a:lnSpc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Input Statement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2759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1" y="1"/>
            <a:ext cx="8915400" cy="914399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 Nested If-else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9" y="685800"/>
            <a:ext cx="9105901" cy="5943600"/>
          </a:xfrm>
        </p:spPr>
        <p:txBody>
          <a:bodyPr>
            <a:normAutofit fontScale="25000" lnSpcReduction="20000"/>
          </a:bodyPr>
          <a:lstStyle/>
          <a:p>
            <a:r>
              <a:rPr lang="en-US" sz="8600" b="1" i="1" dirty="0" smtClean="0">
                <a:solidFill>
                  <a:srgbClr val="C00000"/>
                </a:solidFill>
              </a:rPr>
              <a:t>if  condition  is  true be executed  another condition ;</a:t>
            </a:r>
          </a:p>
          <a:p>
            <a:r>
              <a:rPr lang="en-US" sz="8600" b="1" i="1" dirty="0" smtClean="0">
                <a:solidFill>
                  <a:srgbClr val="C00000"/>
                </a:solidFill>
              </a:rPr>
              <a:t> if  condition is true  </a:t>
            </a:r>
            <a:r>
              <a:rPr lang="en-US" sz="8600" b="1" dirty="0" smtClean="0">
                <a:solidFill>
                  <a:srgbClr val="C00000"/>
                </a:solidFill>
              </a:rPr>
              <a:t>to execute some code if a condition is true and another code if a condition is false.</a:t>
            </a:r>
            <a:endParaRPr lang="en-US" sz="8600" b="1" i="1" dirty="0" smtClean="0">
              <a:solidFill>
                <a:srgbClr val="C00000"/>
              </a:solidFill>
            </a:endParaRPr>
          </a:p>
          <a:p>
            <a:r>
              <a:rPr lang="en-US" sz="8600" b="1" i="1" dirty="0" smtClean="0">
                <a:solidFill>
                  <a:srgbClr val="C00000"/>
                </a:solidFill>
              </a:rPr>
              <a:t>Other wise execute main else  block  statement</a:t>
            </a:r>
            <a:endParaRPr lang="en-US" sz="8600" dirty="0" smtClean="0">
              <a:solidFill>
                <a:srgbClr val="C00000"/>
              </a:solidFill>
            </a:endParaRPr>
          </a:p>
          <a:p>
            <a:pPr lvl="2">
              <a:buNone/>
            </a:pPr>
            <a:r>
              <a:rPr lang="en-US" sz="8600" b="1" u="sng" dirty="0" smtClean="0"/>
              <a:t>SYNTAX</a:t>
            </a:r>
          </a:p>
          <a:p>
            <a:pPr lvl="2">
              <a:buNone/>
            </a:pPr>
            <a:r>
              <a:rPr lang="en-US" sz="8000" b="1" dirty="0" smtClean="0">
                <a:solidFill>
                  <a:srgbClr val="002060"/>
                </a:solidFill>
              </a:rPr>
              <a:t/>
            </a:r>
            <a:br>
              <a:rPr lang="en-US" sz="8000" b="1" dirty="0" smtClean="0">
                <a:solidFill>
                  <a:srgbClr val="002060"/>
                </a:solidFill>
              </a:rPr>
            </a:br>
            <a:r>
              <a:rPr lang="en-US" sz="8000" b="1" dirty="0" smtClean="0">
                <a:solidFill>
                  <a:srgbClr val="002060"/>
                </a:solidFill>
              </a:rPr>
              <a:t>if (</a:t>
            </a:r>
            <a:r>
              <a:rPr lang="en-US" sz="8000" b="1" i="1" dirty="0" smtClean="0">
                <a:solidFill>
                  <a:srgbClr val="002060"/>
                </a:solidFill>
              </a:rPr>
              <a:t>condition1</a:t>
            </a:r>
            <a:r>
              <a:rPr lang="en-US" sz="8000" b="1" dirty="0" smtClean="0">
                <a:solidFill>
                  <a:srgbClr val="002060"/>
                </a:solidFill>
              </a:rPr>
              <a:t>) </a:t>
            </a:r>
          </a:p>
          <a:p>
            <a:pPr lvl="2">
              <a:buNone/>
            </a:pPr>
            <a:r>
              <a:rPr lang="en-US" sz="8000" b="1" dirty="0" smtClean="0">
                <a:solidFill>
                  <a:srgbClr val="FF0000"/>
                </a:solidFill>
              </a:rPr>
              <a:t>{</a:t>
            </a:r>
          </a:p>
          <a:p>
            <a:pPr lvl="2">
              <a:buNone/>
            </a:pPr>
            <a:r>
              <a:rPr lang="en-US" sz="8000" b="1" dirty="0" smtClean="0">
                <a:solidFill>
                  <a:srgbClr val="002060"/>
                </a:solidFill>
              </a:rPr>
              <a:t>if (</a:t>
            </a:r>
            <a:r>
              <a:rPr lang="en-US" sz="8000" b="1" i="1" dirty="0" smtClean="0">
                <a:solidFill>
                  <a:srgbClr val="002060"/>
                </a:solidFill>
              </a:rPr>
              <a:t>condition2</a:t>
            </a:r>
            <a:r>
              <a:rPr lang="en-US" sz="8000" b="1" dirty="0" smtClean="0">
                <a:solidFill>
                  <a:srgbClr val="002060"/>
                </a:solidFill>
              </a:rPr>
              <a:t>) </a:t>
            </a:r>
          </a:p>
          <a:p>
            <a:pPr lvl="2">
              <a:buNone/>
            </a:pPr>
            <a:r>
              <a:rPr lang="en-US" sz="8000" b="1" dirty="0" smtClean="0">
                <a:solidFill>
                  <a:srgbClr val="002060"/>
                </a:solidFill>
              </a:rPr>
              <a:t>{</a:t>
            </a:r>
          </a:p>
          <a:p>
            <a:pPr lvl="2">
              <a:buNone/>
            </a:pPr>
            <a:r>
              <a:rPr lang="en-US" sz="8000" b="1" i="1" dirty="0" smtClean="0">
                <a:solidFill>
                  <a:srgbClr val="002060"/>
                </a:solidFill>
              </a:rPr>
              <a:t>     code to be executed if condition is true;</a:t>
            </a:r>
            <a:br>
              <a:rPr lang="en-US" sz="8000" b="1" i="1" dirty="0" smtClean="0">
                <a:solidFill>
                  <a:srgbClr val="002060"/>
                </a:solidFill>
              </a:rPr>
            </a:br>
            <a:r>
              <a:rPr lang="en-US" sz="8000" b="1" dirty="0" smtClean="0">
                <a:solidFill>
                  <a:srgbClr val="002060"/>
                </a:solidFill>
              </a:rPr>
              <a:t>}</a:t>
            </a:r>
          </a:p>
          <a:p>
            <a:pPr lvl="2">
              <a:buNone/>
            </a:pPr>
            <a:r>
              <a:rPr lang="en-US" sz="8000" b="1" i="1" dirty="0" smtClean="0">
                <a:solidFill>
                  <a:srgbClr val="002060"/>
                </a:solidFill>
              </a:rPr>
              <a:t>else   {</a:t>
            </a:r>
          </a:p>
          <a:p>
            <a:pPr lvl="2">
              <a:buNone/>
            </a:pPr>
            <a:r>
              <a:rPr lang="en-US" sz="8000" b="1" i="1" dirty="0" smtClean="0">
                <a:solidFill>
                  <a:srgbClr val="002060"/>
                </a:solidFill>
              </a:rPr>
              <a:t>code to be executed if condition is false;</a:t>
            </a:r>
            <a:r>
              <a:rPr lang="en-US" sz="8000" b="1" i="1" dirty="0" smtClean="0">
                <a:solidFill>
                  <a:srgbClr val="C00000"/>
                </a:solidFill>
              </a:rPr>
              <a:t> </a:t>
            </a:r>
          </a:p>
          <a:p>
            <a:pPr lvl="2">
              <a:buNone/>
            </a:pPr>
            <a:r>
              <a:rPr lang="en-US" sz="8000" b="1" i="1" dirty="0" smtClean="0">
                <a:solidFill>
                  <a:schemeClr val="accent1">
                    <a:lumMod val="75000"/>
                  </a:schemeClr>
                </a:solidFill>
              </a:rPr>
              <a:t>     </a:t>
            </a:r>
            <a:r>
              <a:rPr lang="en-US" sz="8000" b="1" i="1" dirty="0" smtClean="0">
                <a:solidFill>
                  <a:schemeClr val="tx2"/>
                </a:solidFill>
              </a:rPr>
              <a:t>}</a:t>
            </a:r>
          </a:p>
          <a:p>
            <a:pPr lvl="2">
              <a:buNone/>
            </a:pPr>
            <a:r>
              <a:rPr lang="en-US" sz="8000" b="1" i="1" dirty="0" smtClean="0">
                <a:solidFill>
                  <a:srgbClr val="FF0000"/>
                </a:solidFill>
              </a:rPr>
              <a:t>}</a:t>
            </a:r>
          </a:p>
          <a:p>
            <a:pPr lvl="2">
              <a:buNone/>
            </a:pPr>
            <a:r>
              <a:rPr lang="en-US" sz="8000" b="1" i="1" dirty="0" smtClean="0">
                <a:solidFill>
                  <a:srgbClr val="002060"/>
                </a:solidFill>
              </a:rPr>
              <a:t>else   </a:t>
            </a:r>
            <a:r>
              <a:rPr lang="en-US" sz="8000" b="1" i="1" dirty="0" smtClean="0">
                <a:solidFill>
                  <a:srgbClr val="FF0000"/>
                </a:solidFill>
              </a:rPr>
              <a:t>{</a:t>
            </a:r>
          </a:p>
          <a:p>
            <a:pPr lvl="2">
              <a:buNone/>
            </a:pPr>
            <a:r>
              <a:rPr lang="en-US" sz="8000" b="1" i="1" dirty="0" smtClean="0">
                <a:solidFill>
                  <a:srgbClr val="002060"/>
                </a:solidFill>
              </a:rPr>
              <a:t>code to be executed if condition is false;</a:t>
            </a:r>
            <a:r>
              <a:rPr lang="en-US" sz="8000" b="1" i="1" dirty="0" smtClean="0">
                <a:solidFill>
                  <a:srgbClr val="C00000"/>
                </a:solidFill>
              </a:rPr>
              <a:t> </a:t>
            </a:r>
          </a:p>
          <a:p>
            <a:pPr lvl="2">
              <a:buNone/>
            </a:pPr>
            <a:r>
              <a:rPr lang="en-US" sz="8000" b="1" i="1" dirty="0" smtClean="0">
                <a:solidFill>
                  <a:schemeClr val="accent1">
                    <a:lumMod val="75000"/>
                  </a:schemeClr>
                </a:solidFill>
              </a:rPr>
              <a:t>     </a:t>
            </a:r>
            <a:r>
              <a:rPr lang="en-US" sz="8000" b="1" i="1" dirty="0" smtClean="0">
                <a:solidFill>
                  <a:srgbClr val="FF0000"/>
                </a:solidFill>
              </a:rPr>
              <a:t>}</a:t>
            </a:r>
          </a:p>
          <a:p>
            <a:pPr lvl="2">
              <a:buNone/>
            </a:pPr>
            <a:endParaRPr lang="en-US" sz="8000" b="1" i="1" dirty="0" smtClean="0">
              <a:solidFill>
                <a:srgbClr val="FF0000"/>
              </a:solidFill>
            </a:endParaRPr>
          </a:p>
          <a:p>
            <a:pPr lvl="2">
              <a:buNone/>
            </a:pPr>
            <a:endParaRPr lang="en-US" sz="8000" b="1" i="1" dirty="0" smtClean="0">
              <a:solidFill>
                <a:srgbClr val="FF0000"/>
              </a:solidFill>
            </a:endParaRPr>
          </a:p>
          <a:p>
            <a:pPr lvl="2">
              <a:buNone/>
            </a:pPr>
            <a:endParaRPr lang="en-US" sz="11200" b="1" i="1" dirty="0" smtClean="0">
              <a:solidFill>
                <a:srgbClr val="C00000"/>
              </a:solidFill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-79976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5300" y="381000"/>
            <a:ext cx="3632200" cy="685800"/>
          </a:xfrm>
        </p:spPr>
        <p:txBody>
          <a:bodyPr anchor="ctr" anchorCtr="1">
            <a:normAutofit fontScale="90000"/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 flow chart</a:t>
            </a:r>
            <a:endParaRPr lang="en-US" dirty="0">
              <a:solidFill>
                <a:srgbClr val="C00000"/>
              </a:solidFill>
            </a:endParaRPr>
          </a:p>
        </p:txBody>
      </p:sp>
      <p:grpSp>
        <p:nvGrpSpPr>
          <p:cNvPr id="3" name="Group 61"/>
          <p:cNvGrpSpPr/>
          <p:nvPr/>
        </p:nvGrpSpPr>
        <p:grpSpPr>
          <a:xfrm>
            <a:off x="1568450" y="228600"/>
            <a:ext cx="7842250" cy="5943600"/>
            <a:chOff x="1447800" y="228600"/>
            <a:chExt cx="7010400" cy="6324600"/>
          </a:xfrm>
        </p:grpSpPr>
        <p:cxnSp>
          <p:nvCxnSpPr>
            <p:cNvPr id="11" name="Straight Connector 10"/>
            <p:cNvCxnSpPr>
              <a:stCxn id="5" idx="3"/>
            </p:cNvCxnSpPr>
            <p:nvPr/>
          </p:nvCxnSpPr>
          <p:spPr>
            <a:xfrm>
              <a:off x="5343144" y="3886200"/>
              <a:ext cx="905256" cy="1588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50" name="Straight Connector 49"/>
            <p:cNvCxnSpPr>
              <a:stCxn id="16" idx="2"/>
            </p:cNvCxnSpPr>
            <p:nvPr/>
          </p:nvCxnSpPr>
          <p:spPr>
            <a:xfrm rot="5400000">
              <a:off x="5829300" y="5524500"/>
              <a:ext cx="6858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 31"/>
            <p:cNvSpPr/>
            <p:nvPr/>
          </p:nvSpPr>
          <p:spPr>
            <a:xfrm>
              <a:off x="2285999" y="3352800"/>
              <a:ext cx="685800" cy="35235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 smtClean="0"/>
                <a:t>True</a:t>
              </a:r>
              <a:endParaRPr lang="en-US" b="1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562600" y="1219200"/>
              <a:ext cx="1267968" cy="35235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 smtClean="0"/>
                <a:t>False</a:t>
              </a:r>
              <a:endParaRPr lang="en-US" b="1" dirty="0"/>
            </a:p>
          </p:txBody>
        </p:sp>
        <p:cxnSp>
          <p:nvCxnSpPr>
            <p:cNvPr id="24" name="Straight Arrow Connector 23"/>
            <p:cNvCxnSpPr>
              <a:endCxn id="9" idx="2"/>
            </p:cNvCxnSpPr>
            <p:nvPr/>
          </p:nvCxnSpPr>
          <p:spPr>
            <a:xfrm>
              <a:off x="2209800" y="5867400"/>
              <a:ext cx="1524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4" name="Straight Arrow Connector 3"/>
            <p:cNvCxnSpPr/>
            <p:nvPr/>
          </p:nvCxnSpPr>
          <p:spPr>
            <a:xfrm rot="5400000">
              <a:off x="3925094" y="494506"/>
              <a:ext cx="533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Diamond 4"/>
            <p:cNvSpPr/>
            <p:nvPr/>
          </p:nvSpPr>
          <p:spPr>
            <a:xfrm>
              <a:off x="3124200" y="3048000"/>
              <a:ext cx="2218944" cy="1676400"/>
            </a:xfrm>
            <a:prstGeom prst="diamond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if (condition</a:t>
              </a:r>
              <a:r>
                <a:rPr lang="en-US" sz="1400" b="1" dirty="0" smtClean="0">
                  <a:solidFill>
                    <a:schemeClr val="tx1"/>
                  </a:solidFill>
                </a:rPr>
                <a:t>) 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1447800" y="4495800"/>
              <a:ext cx="1981200" cy="76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Statement</a:t>
              </a:r>
              <a:endPara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Flowchart: Connector 8"/>
            <p:cNvSpPr/>
            <p:nvPr/>
          </p:nvSpPr>
          <p:spPr>
            <a:xfrm>
              <a:off x="3733800" y="5410200"/>
              <a:ext cx="1030224" cy="914400"/>
            </a:xfrm>
            <a:prstGeom prst="flowChartConnector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Exit</a:t>
              </a:r>
              <a:endPara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5" name="Straight Arrow Connector 14"/>
            <p:cNvCxnSpPr>
              <a:endCxn id="9" idx="6"/>
            </p:cNvCxnSpPr>
            <p:nvPr/>
          </p:nvCxnSpPr>
          <p:spPr>
            <a:xfrm rot="10800000">
              <a:off x="4764024" y="5867400"/>
              <a:ext cx="140817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5181600" y="4419600"/>
              <a:ext cx="1981200" cy="76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Statement</a:t>
              </a:r>
              <a:endPara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7" name="Straight Connector 26"/>
            <p:cNvCxnSpPr>
              <a:stCxn id="5" idx="1"/>
            </p:cNvCxnSpPr>
            <p:nvPr/>
          </p:nvCxnSpPr>
          <p:spPr>
            <a:xfrm rot="10800000">
              <a:off x="2133600" y="3886200"/>
              <a:ext cx="990600" cy="1588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5400000">
              <a:off x="1905000" y="5562600"/>
              <a:ext cx="609600" cy="1588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 rot="5400000">
              <a:off x="1829594" y="4190206"/>
              <a:ext cx="6096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 rot="5400000">
              <a:off x="5982494" y="4152106"/>
              <a:ext cx="533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72" name="Straight Arrow Connector 71"/>
            <p:cNvCxnSpPr>
              <a:stCxn id="9" idx="4"/>
            </p:cNvCxnSpPr>
            <p:nvPr/>
          </p:nvCxnSpPr>
          <p:spPr>
            <a:xfrm rot="16200000" flipH="1">
              <a:off x="4143756" y="6429756"/>
              <a:ext cx="228600" cy="182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20" name="Diamond 19"/>
            <p:cNvSpPr/>
            <p:nvPr/>
          </p:nvSpPr>
          <p:spPr>
            <a:xfrm>
              <a:off x="3276600" y="762000"/>
              <a:ext cx="1905000" cy="1828800"/>
            </a:xfrm>
            <a:prstGeom prst="diamond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if (condition</a:t>
              </a:r>
              <a:r>
                <a:rPr lang="en-US" sz="1200" b="1" dirty="0" smtClean="0">
                  <a:solidFill>
                    <a:schemeClr val="tx1"/>
                  </a:solidFill>
                </a:rPr>
                <a:t>) 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Arrow Connector 27"/>
            <p:cNvCxnSpPr>
              <a:stCxn id="20" idx="2"/>
              <a:endCxn id="5" idx="0"/>
            </p:cNvCxnSpPr>
            <p:nvPr/>
          </p:nvCxnSpPr>
          <p:spPr>
            <a:xfrm rot="16200000" flipH="1">
              <a:off x="4002786" y="2817114"/>
              <a:ext cx="457200" cy="457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34" name="Rectangle 33"/>
            <p:cNvSpPr/>
            <p:nvPr/>
          </p:nvSpPr>
          <p:spPr>
            <a:xfrm>
              <a:off x="6477000" y="2514600"/>
              <a:ext cx="1981200" cy="76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Statement</a:t>
              </a:r>
              <a:endPara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429000" y="2590800"/>
              <a:ext cx="685800" cy="35235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 smtClean="0"/>
                <a:t>True</a:t>
              </a:r>
              <a:endParaRPr lang="en-US" b="1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5334000" y="3352800"/>
              <a:ext cx="1267968" cy="35235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 smtClean="0"/>
                <a:t>False</a:t>
              </a:r>
              <a:endParaRPr lang="en-US" b="1" dirty="0"/>
            </a:p>
          </p:txBody>
        </p:sp>
        <p:cxnSp>
          <p:nvCxnSpPr>
            <p:cNvPr id="44" name="Straight Connector 43"/>
            <p:cNvCxnSpPr>
              <a:stCxn id="20" idx="3"/>
            </p:cNvCxnSpPr>
            <p:nvPr/>
          </p:nvCxnSpPr>
          <p:spPr>
            <a:xfrm>
              <a:off x="5181600" y="1676400"/>
              <a:ext cx="2209800" cy="1588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 rot="5400000">
              <a:off x="6972300" y="2095500"/>
              <a:ext cx="8382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54" name="Straight Connector 53"/>
            <p:cNvCxnSpPr>
              <a:stCxn id="34" idx="2"/>
            </p:cNvCxnSpPr>
            <p:nvPr/>
          </p:nvCxnSpPr>
          <p:spPr>
            <a:xfrm rot="5400000">
              <a:off x="6172200" y="4572000"/>
              <a:ext cx="2590800" cy="1588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56" name="Straight Arrow Connector 55"/>
            <p:cNvCxnSpPr/>
            <p:nvPr/>
          </p:nvCxnSpPr>
          <p:spPr>
            <a:xfrm rot="10800000">
              <a:off x="6172200" y="5867400"/>
              <a:ext cx="1295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cxnSp>
        <p:nvCxnSpPr>
          <p:cNvPr id="8" name="Straight Arrow Connector 7"/>
          <p:cNvCxnSpPr>
            <a:stCxn id="16" idx="2"/>
          </p:cNvCxnSpPr>
          <p:nvPr/>
        </p:nvCxnSpPr>
        <p:spPr>
          <a:xfrm>
            <a:off x="6853445" y="4883226"/>
            <a:ext cx="6374" cy="6444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228600"/>
            <a:ext cx="4953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/>
              <a:t>Example program for  Nested if   Statement</a:t>
            </a:r>
            <a:endParaRPr lang="en-US" dirty="0" smtClean="0"/>
          </a:p>
          <a:p>
            <a:r>
              <a:rPr lang="en-US" dirty="0" smtClean="0"/>
              <a:t>using System;</a:t>
            </a:r>
          </a:p>
          <a:p>
            <a:r>
              <a:rPr lang="en-US" dirty="0" smtClean="0"/>
              <a:t>namespace ConsoleApplication3</a:t>
            </a:r>
          </a:p>
          <a:p>
            <a:r>
              <a:rPr lang="en-US" dirty="0" smtClean="0"/>
              <a:t>{</a:t>
            </a:r>
          </a:p>
          <a:p>
            <a:r>
              <a:rPr lang="en-US" dirty="0" smtClean="0"/>
              <a:t>    class Program</a:t>
            </a:r>
          </a:p>
          <a:p>
            <a:r>
              <a:rPr lang="en-US" dirty="0" smtClean="0"/>
              <a:t>    {</a:t>
            </a:r>
          </a:p>
          <a:p>
            <a:r>
              <a:rPr lang="en-US" dirty="0" smtClean="0"/>
              <a:t>        static void Main(string[] </a:t>
            </a:r>
            <a:r>
              <a:rPr lang="en-US" dirty="0" err="1" smtClean="0"/>
              <a:t>args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    {</a:t>
            </a:r>
          </a:p>
          <a:p>
            <a:r>
              <a:rPr lang="en-US" dirty="0" smtClean="0"/>
              <a:t>            </a:t>
            </a:r>
            <a:r>
              <a:rPr lang="en-US" dirty="0" err="1" smtClean="0"/>
              <a:t>int</a:t>
            </a:r>
            <a:r>
              <a:rPr lang="en-US" dirty="0" smtClean="0"/>
              <a:t> a, b, c;</a:t>
            </a:r>
          </a:p>
          <a:p>
            <a:r>
              <a:rPr lang="en-US" dirty="0" smtClean="0"/>
              <a:t>           </a:t>
            </a:r>
            <a:r>
              <a:rPr lang="en-US" dirty="0" err="1" smtClean="0"/>
              <a:t>Console.WriteLine</a:t>
            </a:r>
            <a:r>
              <a:rPr lang="en-US" dirty="0" smtClean="0"/>
              <a:t>("Enter number");</a:t>
            </a:r>
          </a:p>
          <a:p>
            <a:r>
              <a:rPr lang="en-US" dirty="0" smtClean="0"/>
              <a:t>            a = </a:t>
            </a:r>
            <a:r>
              <a:rPr lang="en-US" dirty="0" err="1" smtClean="0"/>
              <a:t>int.Parse</a:t>
            </a:r>
            <a:r>
              <a:rPr lang="en-US" dirty="0" smtClean="0"/>
              <a:t>(</a:t>
            </a:r>
            <a:r>
              <a:rPr lang="en-US" dirty="0" err="1" smtClean="0"/>
              <a:t>Console.ReadLine</a:t>
            </a:r>
            <a:r>
              <a:rPr lang="en-US" dirty="0" smtClean="0"/>
              <a:t>());</a:t>
            </a:r>
          </a:p>
          <a:p>
            <a:r>
              <a:rPr lang="en-US" dirty="0" smtClean="0"/>
              <a:t>            </a:t>
            </a:r>
            <a:r>
              <a:rPr lang="en-US" dirty="0" err="1" smtClean="0"/>
              <a:t>Console.WriteLine</a:t>
            </a:r>
            <a:r>
              <a:rPr lang="en-US" dirty="0" smtClean="0"/>
              <a:t>("Enter number");</a:t>
            </a:r>
          </a:p>
          <a:p>
            <a:r>
              <a:rPr lang="en-US" dirty="0" smtClean="0"/>
              <a:t>            b = </a:t>
            </a:r>
            <a:r>
              <a:rPr lang="en-US" dirty="0" err="1" smtClean="0"/>
              <a:t>int.Parse</a:t>
            </a:r>
            <a:r>
              <a:rPr lang="en-US" dirty="0" smtClean="0"/>
              <a:t>(</a:t>
            </a:r>
            <a:r>
              <a:rPr lang="en-US" dirty="0" err="1" smtClean="0"/>
              <a:t>Console.ReadLine</a:t>
            </a:r>
            <a:r>
              <a:rPr lang="en-US" dirty="0" smtClean="0"/>
              <a:t>());    	</a:t>
            </a:r>
            <a:r>
              <a:rPr lang="en-US" dirty="0" err="1" smtClean="0"/>
              <a:t>Console.WriteLine</a:t>
            </a:r>
            <a:r>
              <a:rPr lang="en-US" dirty="0" smtClean="0"/>
              <a:t>("Enter number");</a:t>
            </a:r>
          </a:p>
          <a:p>
            <a:r>
              <a:rPr lang="en-US" dirty="0" smtClean="0"/>
              <a:t>            c = </a:t>
            </a:r>
            <a:r>
              <a:rPr lang="en-US" dirty="0" err="1" smtClean="0"/>
              <a:t>int.Parse</a:t>
            </a:r>
            <a:r>
              <a:rPr lang="en-US" dirty="0" smtClean="0"/>
              <a:t>(</a:t>
            </a:r>
            <a:r>
              <a:rPr lang="en-US" dirty="0" err="1" smtClean="0"/>
              <a:t>Console.ReadLine</a:t>
            </a:r>
            <a:r>
              <a:rPr lang="en-US" dirty="0" smtClean="0"/>
              <a:t>());</a:t>
            </a:r>
          </a:p>
          <a:p>
            <a:r>
              <a:rPr lang="en-US" dirty="0" smtClean="0"/>
              <a:t>          if (a&gt;b)</a:t>
            </a:r>
          </a:p>
          <a:p>
            <a:r>
              <a:rPr lang="en-US" dirty="0" smtClean="0"/>
              <a:t>            {</a:t>
            </a:r>
          </a:p>
          <a:p>
            <a:r>
              <a:rPr lang="en-US" dirty="0" smtClean="0"/>
              <a:t>                if (a &gt; c)</a:t>
            </a:r>
          </a:p>
          <a:p>
            <a:r>
              <a:rPr lang="en-US" dirty="0" smtClean="0"/>
              <a:t>                {</a:t>
            </a:r>
          </a:p>
          <a:p>
            <a:r>
              <a:rPr lang="en-US" dirty="0" smtClean="0"/>
              <a:t>                    </a:t>
            </a:r>
            <a:r>
              <a:rPr lang="en-US" dirty="0" err="1" smtClean="0"/>
              <a:t>Console.WriteLine</a:t>
            </a:r>
            <a:r>
              <a:rPr lang="en-US" dirty="0" smtClean="0"/>
              <a:t>("A Biggest" + a);</a:t>
            </a:r>
          </a:p>
          <a:p>
            <a:r>
              <a:rPr lang="en-US" dirty="0" smtClean="0"/>
              <a:t>                }</a:t>
            </a:r>
          </a:p>
          <a:p>
            <a:r>
              <a:rPr lang="en-US" dirty="0" smtClean="0"/>
              <a:t>                </a:t>
            </a:r>
          </a:p>
        </p:txBody>
      </p:sp>
      <p:sp>
        <p:nvSpPr>
          <p:cNvPr id="3" name="Rectangle 2"/>
          <p:cNvSpPr/>
          <p:nvPr/>
        </p:nvSpPr>
        <p:spPr>
          <a:xfrm>
            <a:off x="5410200" y="0"/>
            <a:ext cx="4953000" cy="6740307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else</a:t>
            </a:r>
          </a:p>
          <a:p>
            <a:r>
              <a:rPr lang="en-US" dirty="0" smtClean="0"/>
              <a:t>                {</a:t>
            </a:r>
          </a:p>
          <a:p>
            <a:r>
              <a:rPr lang="en-US" dirty="0" smtClean="0"/>
              <a:t>                    </a:t>
            </a:r>
            <a:r>
              <a:rPr lang="en-US" dirty="0" err="1" smtClean="0"/>
              <a:t>Console.WriteLine</a:t>
            </a:r>
            <a:r>
              <a:rPr lang="en-US" dirty="0" smtClean="0"/>
              <a:t>("C Biggest" + c);</a:t>
            </a:r>
          </a:p>
          <a:p>
            <a:r>
              <a:rPr lang="en-US" dirty="0" smtClean="0"/>
              <a:t>                }</a:t>
            </a:r>
          </a:p>
          <a:p>
            <a:r>
              <a:rPr lang="en-US" dirty="0" smtClean="0"/>
              <a:t>}</a:t>
            </a:r>
          </a:p>
          <a:p>
            <a:r>
              <a:rPr lang="en-US" dirty="0" smtClean="0"/>
              <a:t> else</a:t>
            </a:r>
          </a:p>
          <a:p>
            <a:r>
              <a:rPr lang="en-US" dirty="0" smtClean="0"/>
              <a:t>         {</a:t>
            </a:r>
          </a:p>
          <a:p>
            <a:r>
              <a:rPr lang="en-US" dirty="0" smtClean="0"/>
              <a:t>                if (b &gt; c)</a:t>
            </a:r>
          </a:p>
          <a:p>
            <a:r>
              <a:rPr lang="en-US" dirty="0" smtClean="0"/>
              <a:t>                {</a:t>
            </a:r>
          </a:p>
          <a:p>
            <a:r>
              <a:rPr lang="en-US" dirty="0" smtClean="0"/>
              <a:t>              </a:t>
            </a:r>
            <a:r>
              <a:rPr lang="en-US" dirty="0" err="1" smtClean="0"/>
              <a:t>Console.WriteLine</a:t>
            </a:r>
            <a:r>
              <a:rPr lang="en-US" dirty="0" smtClean="0"/>
              <a:t>(" B  Biggest" + b);</a:t>
            </a:r>
          </a:p>
          <a:p>
            <a:r>
              <a:rPr lang="en-US" dirty="0" smtClean="0"/>
              <a:t>                }</a:t>
            </a:r>
          </a:p>
          <a:p>
            <a:r>
              <a:rPr lang="en-US" dirty="0" smtClean="0"/>
              <a:t>                else</a:t>
            </a:r>
          </a:p>
          <a:p>
            <a:r>
              <a:rPr lang="en-US" dirty="0" smtClean="0"/>
              <a:t>                {</a:t>
            </a:r>
          </a:p>
          <a:p>
            <a:r>
              <a:rPr lang="en-US" dirty="0" smtClean="0"/>
              <a:t>               </a:t>
            </a:r>
            <a:r>
              <a:rPr lang="en-US" dirty="0" err="1" smtClean="0"/>
              <a:t>Console.WriteLine</a:t>
            </a:r>
            <a:r>
              <a:rPr lang="en-US" dirty="0" smtClean="0"/>
              <a:t>(" c Biggest" + c);</a:t>
            </a:r>
          </a:p>
          <a:p>
            <a:r>
              <a:rPr lang="en-US" dirty="0" smtClean="0"/>
              <a:t>                }</a:t>
            </a:r>
          </a:p>
          <a:p>
            <a:endParaRPr lang="en-US" dirty="0" smtClean="0"/>
          </a:p>
          <a:p>
            <a:r>
              <a:rPr lang="en-US" dirty="0" smtClean="0"/>
              <a:t>            }</a:t>
            </a:r>
          </a:p>
          <a:p>
            <a:endParaRPr lang="en-US" dirty="0" smtClean="0"/>
          </a:p>
          <a:p>
            <a:r>
              <a:rPr lang="en-US" dirty="0" smtClean="0"/>
              <a:t>             </a:t>
            </a:r>
            <a:r>
              <a:rPr lang="en-US" dirty="0" err="1" smtClean="0"/>
              <a:t>Console.ReadLine</a:t>
            </a:r>
            <a:r>
              <a:rPr lang="en-US" dirty="0" smtClean="0"/>
              <a:t>();</a:t>
            </a:r>
          </a:p>
          <a:p>
            <a:endParaRPr lang="en-US" dirty="0" smtClean="0"/>
          </a:p>
          <a:p>
            <a:r>
              <a:rPr lang="en-US" dirty="0" smtClean="0"/>
              <a:t>        } </a:t>
            </a:r>
          </a:p>
          <a:p>
            <a:r>
              <a:rPr lang="en-US" dirty="0" smtClean="0"/>
              <a:t>    }</a:t>
            </a:r>
          </a:p>
          <a:p>
            <a:r>
              <a:rPr lang="en-US" dirty="0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7851" y="381000"/>
            <a:ext cx="8750300" cy="838200"/>
          </a:xfrm>
        </p:spPr>
        <p:txBody>
          <a:bodyPr anchor="ctr" anchorCtr="1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If…</a:t>
            </a:r>
            <a:r>
              <a:rPr lang="en-US" dirty="0" err="1" smtClean="0">
                <a:solidFill>
                  <a:srgbClr val="C00000"/>
                </a:solidFill>
              </a:rPr>
              <a:t>elseif</a:t>
            </a:r>
            <a:r>
              <a:rPr lang="en-US" dirty="0" smtClean="0">
                <a:solidFill>
                  <a:srgbClr val="C00000"/>
                </a:solidFill>
              </a:rPr>
              <a:t>…else Statement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133601"/>
            <a:ext cx="9493250" cy="3600976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US" sz="2800" u="sng" dirty="0" smtClean="0">
                <a:solidFill>
                  <a:srgbClr val="C00000"/>
                </a:solidFill>
              </a:rPr>
              <a:t>Syntax</a:t>
            </a:r>
          </a:p>
          <a:p>
            <a:endParaRPr lang="en-US" sz="2800" u="sng" dirty="0">
              <a:solidFill>
                <a:srgbClr val="C00000"/>
              </a:solidFill>
            </a:endParaRPr>
          </a:p>
          <a:p>
            <a:pPr lvl="2"/>
            <a:r>
              <a:rPr lang="en-US" sz="2800" b="1" i="1" dirty="0" smtClean="0">
                <a:solidFill>
                  <a:srgbClr val="002060"/>
                </a:solidFill>
              </a:rPr>
              <a:t>if </a:t>
            </a:r>
            <a:r>
              <a:rPr lang="en-US" sz="2800" b="1" i="1" dirty="0">
                <a:solidFill>
                  <a:srgbClr val="002060"/>
                </a:solidFill>
              </a:rPr>
              <a:t>(condition)</a:t>
            </a:r>
            <a:br>
              <a:rPr lang="en-US" sz="2800" b="1" i="1" dirty="0">
                <a:solidFill>
                  <a:srgbClr val="002060"/>
                </a:solidFill>
              </a:rPr>
            </a:br>
            <a:r>
              <a:rPr lang="en-US" sz="2800" b="1" i="1" dirty="0">
                <a:solidFill>
                  <a:srgbClr val="002060"/>
                </a:solidFill>
              </a:rPr>
              <a:t> </a:t>
            </a:r>
            <a:r>
              <a:rPr lang="en-US" sz="2800" b="1" i="1" dirty="0" smtClean="0">
                <a:solidFill>
                  <a:srgbClr val="002060"/>
                </a:solidFill>
              </a:rPr>
              <a:t>	</a:t>
            </a:r>
            <a:r>
              <a:rPr lang="en-US" sz="2800" b="1" i="1" dirty="0">
                <a:solidFill>
                  <a:srgbClr val="002060"/>
                </a:solidFill>
              </a:rPr>
              <a:t> code to be executed if condition is true;</a:t>
            </a:r>
            <a:br>
              <a:rPr lang="en-US" sz="2800" b="1" i="1" dirty="0">
                <a:solidFill>
                  <a:srgbClr val="002060"/>
                </a:solidFill>
              </a:rPr>
            </a:br>
            <a:r>
              <a:rPr lang="en-US" sz="2800" b="1" i="1" dirty="0" err="1">
                <a:solidFill>
                  <a:srgbClr val="002060"/>
                </a:solidFill>
              </a:rPr>
              <a:t>elseif</a:t>
            </a:r>
            <a:r>
              <a:rPr lang="en-US" sz="2800" b="1" i="1" dirty="0">
                <a:solidFill>
                  <a:srgbClr val="002060"/>
                </a:solidFill>
              </a:rPr>
              <a:t> (condition)</a:t>
            </a:r>
            <a:br>
              <a:rPr lang="en-US" sz="2800" b="1" i="1" dirty="0">
                <a:solidFill>
                  <a:srgbClr val="002060"/>
                </a:solidFill>
              </a:rPr>
            </a:br>
            <a:r>
              <a:rPr lang="en-US" sz="2800" b="1" i="1" dirty="0">
                <a:solidFill>
                  <a:srgbClr val="002060"/>
                </a:solidFill>
              </a:rPr>
              <a:t> </a:t>
            </a:r>
            <a:r>
              <a:rPr lang="en-US" sz="2800" b="1" i="1" dirty="0" smtClean="0">
                <a:solidFill>
                  <a:srgbClr val="002060"/>
                </a:solidFill>
              </a:rPr>
              <a:t>	</a:t>
            </a:r>
            <a:r>
              <a:rPr lang="en-US" sz="2800" b="1" i="1" dirty="0">
                <a:solidFill>
                  <a:srgbClr val="002060"/>
                </a:solidFill>
              </a:rPr>
              <a:t> code to be executed if condition is true;</a:t>
            </a:r>
            <a:br>
              <a:rPr lang="en-US" sz="2800" b="1" i="1" dirty="0">
                <a:solidFill>
                  <a:srgbClr val="002060"/>
                </a:solidFill>
              </a:rPr>
            </a:br>
            <a:r>
              <a:rPr lang="en-US" sz="2800" b="1" i="1" dirty="0">
                <a:solidFill>
                  <a:srgbClr val="002060"/>
                </a:solidFill>
              </a:rPr>
              <a:t>else</a:t>
            </a:r>
            <a:br>
              <a:rPr lang="en-US" sz="2800" b="1" i="1" dirty="0">
                <a:solidFill>
                  <a:srgbClr val="002060"/>
                </a:solidFill>
              </a:rPr>
            </a:br>
            <a:r>
              <a:rPr lang="en-US" sz="2800" b="1" i="1" dirty="0">
                <a:solidFill>
                  <a:srgbClr val="002060"/>
                </a:solidFill>
              </a:rPr>
              <a:t>  </a:t>
            </a:r>
            <a:r>
              <a:rPr lang="en-US" sz="2800" b="1" i="1" dirty="0" smtClean="0">
                <a:solidFill>
                  <a:srgbClr val="002060"/>
                </a:solidFill>
              </a:rPr>
              <a:t>	code </a:t>
            </a:r>
            <a:r>
              <a:rPr lang="en-US" sz="2800" b="1" i="1" dirty="0">
                <a:solidFill>
                  <a:srgbClr val="002060"/>
                </a:solidFill>
              </a:rPr>
              <a:t>to be executed if condition is false;</a:t>
            </a:r>
            <a:r>
              <a:rPr lang="en-US" sz="2800" b="1" i="1" dirty="0">
                <a:solidFill>
                  <a:srgbClr val="C00000"/>
                </a:solidFill>
              </a:rPr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0491" y="-7620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5300" y="381000"/>
            <a:ext cx="3632200" cy="685800"/>
          </a:xfrm>
        </p:spPr>
        <p:txBody>
          <a:bodyPr anchor="ctr" anchorCtr="1">
            <a:normAutofit fontScale="90000"/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 flow chart</a:t>
            </a:r>
            <a:endParaRPr lang="en-US" dirty="0">
              <a:solidFill>
                <a:srgbClr val="C00000"/>
              </a:solidFill>
            </a:endParaRPr>
          </a:p>
        </p:txBody>
      </p:sp>
      <p:grpSp>
        <p:nvGrpSpPr>
          <p:cNvPr id="3" name="Group 137"/>
          <p:cNvGrpSpPr/>
          <p:nvPr/>
        </p:nvGrpSpPr>
        <p:grpSpPr>
          <a:xfrm>
            <a:off x="1089499" y="304805"/>
            <a:ext cx="8403754" cy="6313584"/>
            <a:chOff x="1005689" y="304800"/>
            <a:chExt cx="7757311" cy="6313584"/>
          </a:xfrm>
        </p:grpSpPr>
        <p:cxnSp>
          <p:nvCxnSpPr>
            <p:cNvPr id="11" name="Straight Connector 10"/>
            <p:cNvCxnSpPr>
              <a:stCxn id="5" idx="3"/>
            </p:cNvCxnSpPr>
            <p:nvPr/>
          </p:nvCxnSpPr>
          <p:spPr>
            <a:xfrm>
              <a:off x="5883999" y="3393195"/>
              <a:ext cx="669201" cy="3580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5" idx="1"/>
            </p:cNvCxnSpPr>
            <p:nvPr/>
          </p:nvCxnSpPr>
          <p:spPr>
            <a:xfrm rot="10800000" flipV="1">
              <a:off x="2895600" y="3393194"/>
              <a:ext cx="909120" cy="3580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Rectangle 31"/>
            <p:cNvSpPr/>
            <p:nvPr/>
          </p:nvSpPr>
          <p:spPr>
            <a:xfrm>
              <a:off x="3004996" y="2971800"/>
              <a:ext cx="74322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 smtClean="0"/>
                <a:t>True</a:t>
              </a:r>
              <a:endParaRPr lang="en-US" b="1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4524470" y="1371600"/>
              <a:ext cx="719749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 smtClean="0"/>
                <a:t>False</a:t>
              </a:r>
              <a:endParaRPr lang="en-US" b="1" dirty="0"/>
            </a:p>
          </p:txBody>
        </p:sp>
        <p:cxnSp>
          <p:nvCxnSpPr>
            <p:cNvPr id="4" name="Straight Arrow Connector 3"/>
            <p:cNvCxnSpPr/>
            <p:nvPr/>
          </p:nvCxnSpPr>
          <p:spPr>
            <a:xfrm rot="5400000">
              <a:off x="3074067" y="583533"/>
              <a:ext cx="559106" cy="164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" name="Diamond 4"/>
            <p:cNvSpPr/>
            <p:nvPr/>
          </p:nvSpPr>
          <p:spPr>
            <a:xfrm>
              <a:off x="3804720" y="2514600"/>
              <a:ext cx="2079279" cy="1757190"/>
            </a:xfrm>
            <a:prstGeom prst="diamond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if else (condition</a:t>
              </a:r>
              <a:r>
                <a:rPr lang="en-US" sz="1200" b="1" dirty="0" smtClean="0">
                  <a:solidFill>
                    <a:schemeClr val="tx1"/>
                  </a:solidFill>
                </a:rPr>
                <a:t>) 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Flowchart: Connector 8"/>
            <p:cNvSpPr/>
            <p:nvPr/>
          </p:nvSpPr>
          <p:spPr>
            <a:xfrm>
              <a:off x="1005689" y="5562601"/>
              <a:ext cx="1116482" cy="1055783"/>
            </a:xfrm>
            <a:prstGeom prst="flowChartConnector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Exit</a:t>
              </a:r>
              <a:endPara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5" name="Straight Arrow Connector 14"/>
            <p:cNvCxnSpPr>
              <a:stCxn id="110" idx="2"/>
            </p:cNvCxnSpPr>
            <p:nvPr/>
          </p:nvCxnSpPr>
          <p:spPr>
            <a:xfrm flipH="1">
              <a:off x="2125301" y="6286500"/>
              <a:ext cx="639777" cy="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3804719" y="5257801"/>
              <a:ext cx="1759390" cy="6096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Statement</a:t>
              </a:r>
              <a:endPara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7" name="Straight Connector 26"/>
            <p:cNvCxnSpPr>
              <a:stCxn id="31" idx="1"/>
            </p:cNvCxnSpPr>
            <p:nvPr/>
          </p:nvCxnSpPr>
          <p:spPr>
            <a:xfrm rot="10800000" flipV="1">
              <a:off x="4572001" y="4768468"/>
              <a:ext cx="912137" cy="3213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 rot="5400000">
              <a:off x="2281957" y="5295040"/>
              <a:ext cx="1447800" cy="172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>
              <a:endCxn id="31" idx="0"/>
            </p:cNvCxnSpPr>
            <p:nvPr/>
          </p:nvCxnSpPr>
          <p:spPr>
            <a:xfrm rot="5400000">
              <a:off x="6330443" y="3614946"/>
              <a:ext cx="381000" cy="911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Diamond 19"/>
            <p:cNvSpPr/>
            <p:nvPr/>
          </p:nvSpPr>
          <p:spPr>
            <a:xfrm>
              <a:off x="2285246" y="838200"/>
              <a:ext cx="2064502" cy="1916935"/>
            </a:xfrm>
            <a:prstGeom prst="diamond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if (condition</a:t>
              </a:r>
              <a:r>
                <a:rPr lang="en-US" sz="1200" b="1" dirty="0" smtClean="0">
                  <a:solidFill>
                    <a:schemeClr val="tx1"/>
                  </a:solidFill>
                </a:rPr>
                <a:t>) 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 rot="5400000">
              <a:off x="231995" y="4229061"/>
              <a:ext cx="2667000" cy="166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4" name="Rectangle 33"/>
            <p:cNvSpPr/>
            <p:nvPr/>
          </p:nvSpPr>
          <p:spPr>
            <a:xfrm>
              <a:off x="7175725" y="5334001"/>
              <a:ext cx="1587275" cy="6096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Statement</a:t>
              </a:r>
              <a:endPara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1485522" y="1371600"/>
              <a:ext cx="74322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 smtClean="0"/>
                <a:t>True</a:t>
              </a:r>
              <a:endParaRPr lang="en-US" b="1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648200" y="4419600"/>
              <a:ext cx="734353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 smtClean="0"/>
                <a:t>True</a:t>
              </a:r>
              <a:endParaRPr lang="en-US" b="1" dirty="0"/>
            </a:p>
          </p:txBody>
        </p:sp>
        <p:cxnSp>
          <p:nvCxnSpPr>
            <p:cNvPr id="44" name="Straight Connector 43"/>
            <p:cNvCxnSpPr>
              <a:stCxn id="20" idx="3"/>
            </p:cNvCxnSpPr>
            <p:nvPr/>
          </p:nvCxnSpPr>
          <p:spPr>
            <a:xfrm>
              <a:off x="4349748" y="1796668"/>
              <a:ext cx="494611" cy="3213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endCxn id="5" idx="0"/>
            </p:cNvCxnSpPr>
            <p:nvPr/>
          </p:nvCxnSpPr>
          <p:spPr>
            <a:xfrm rot="16200000" flipH="1">
              <a:off x="4501458" y="2171699"/>
              <a:ext cx="685800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8124054" y="5944394"/>
              <a:ext cx="0" cy="53260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" name="Group 138"/>
          <p:cNvGrpSpPr/>
          <p:nvPr/>
        </p:nvGrpSpPr>
        <p:grpSpPr>
          <a:xfrm>
            <a:off x="742952" y="1796672"/>
            <a:ext cx="8317117" cy="4832733"/>
            <a:chOff x="685800" y="1796668"/>
            <a:chExt cx="7677338" cy="4832733"/>
          </a:xfrm>
        </p:grpSpPr>
        <p:sp>
          <p:nvSpPr>
            <p:cNvPr id="31" name="Diamond 30"/>
            <p:cNvSpPr/>
            <p:nvPr/>
          </p:nvSpPr>
          <p:spPr>
            <a:xfrm>
              <a:off x="5484137" y="3810000"/>
              <a:ext cx="2064502" cy="1916935"/>
            </a:xfrm>
            <a:prstGeom prst="diamond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if else</a:t>
              </a:r>
            </a:p>
            <a:p>
              <a:pPr algn="ctr"/>
              <a:r>
                <a:rPr lang="en-US" sz="12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(condition</a:t>
              </a:r>
              <a:r>
                <a:rPr lang="en-US" sz="1200" b="1" dirty="0" smtClean="0">
                  <a:solidFill>
                    <a:schemeClr val="tx1"/>
                  </a:solidFill>
                </a:rPr>
                <a:t>) 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7643387" y="4191001"/>
              <a:ext cx="71975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 smtClean="0"/>
                <a:t>False</a:t>
              </a:r>
              <a:endParaRPr lang="en-US" b="1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5883998" y="2971800"/>
              <a:ext cx="71975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 smtClean="0"/>
                <a:t>False</a:t>
              </a:r>
              <a:endParaRPr lang="en-US" b="1" dirty="0"/>
            </a:p>
          </p:txBody>
        </p:sp>
        <p:cxnSp>
          <p:nvCxnSpPr>
            <p:cNvPr id="62" name="Straight Connector 61"/>
            <p:cNvCxnSpPr>
              <a:stCxn id="31" idx="3"/>
            </p:cNvCxnSpPr>
            <p:nvPr/>
          </p:nvCxnSpPr>
          <p:spPr>
            <a:xfrm>
              <a:off x="7548639" y="4768469"/>
              <a:ext cx="654555" cy="3213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 rot="5400000">
              <a:off x="7937308" y="5067281"/>
              <a:ext cx="532606" cy="83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7" name="Rectangle 76"/>
            <p:cNvSpPr/>
            <p:nvPr/>
          </p:nvSpPr>
          <p:spPr>
            <a:xfrm>
              <a:off x="685800" y="2209800"/>
              <a:ext cx="1599446" cy="64632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Statement</a:t>
              </a:r>
              <a:endPara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2205273" y="3886201"/>
              <a:ext cx="1599446" cy="64632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Statement</a:t>
              </a:r>
              <a:endPara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82" name="Straight Connector 81"/>
            <p:cNvCxnSpPr>
              <a:stCxn id="20" idx="1"/>
            </p:cNvCxnSpPr>
            <p:nvPr/>
          </p:nvCxnSpPr>
          <p:spPr>
            <a:xfrm rot="10800000" flipV="1">
              <a:off x="1405550" y="1796668"/>
              <a:ext cx="879695" cy="3213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>
              <a:endCxn id="77" idx="0"/>
            </p:cNvCxnSpPr>
            <p:nvPr/>
          </p:nvCxnSpPr>
          <p:spPr>
            <a:xfrm rot="16200000" flipH="1">
              <a:off x="1278036" y="2002314"/>
              <a:ext cx="379334" cy="3563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0" name="Straight Arrow Connector 89"/>
            <p:cNvCxnSpPr/>
            <p:nvPr/>
          </p:nvCxnSpPr>
          <p:spPr>
            <a:xfrm rot="5400000">
              <a:off x="4343419" y="5029181"/>
              <a:ext cx="457994" cy="83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/>
            <p:nvPr/>
          </p:nvCxnSpPr>
          <p:spPr>
            <a:xfrm rot="5400000">
              <a:off x="2697257" y="3656767"/>
              <a:ext cx="457200" cy="166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0" name="Flowchart: Connector 109"/>
            <p:cNvSpPr/>
            <p:nvPr/>
          </p:nvSpPr>
          <p:spPr>
            <a:xfrm>
              <a:off x="2765079" y="6019801"/>
              <a:ext cx="639778" cy="533400"/>
            </a:xfrm>
            <a:prstGeom prst="flowChartConnector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1" name="Flowchart: Connector 110"/>
            <p:cNvSpPr/>
            <p:nvPr/>
          </p:nvSpPr>
          <p:spPr>
            <a:xfrm>
              <a:off x="4204580" y="6096001"/>
              <a:ext cx="639778" cy="533400"/>
            </a:xfrm>
            <a:prstGeom prst="flowChartConnector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3" name="Straight Arrow Connector 112"/>
            <p:cNvCxnSpPr>
              <a:endCxn id="111" idx="0"/>
            </p:cNvCxnSpPr>
            <p:nvPr/>
          </p:nvCxnSpPr>
          <p:spPr>
            <a:xfrm rot="5400000">
              <a:off x="4410169" y="5981662"/>
              <a:ext cx="228600" cy="166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6" name="Straight Arrow Connector 115"/>
            <p:cNvCxnSpPr>
              <a:endCxn id="111" idx="6"/>
            </p:cNvCxnSpPr>
            <p:nvPr/>
          </p:nvCxnSpPr>
          <p:spPr>
            <a:xfrm flipH="1" flipV="1">
              <a:off x="4844358" y="6362701"/>
              <a:ext cx="3279696" cy="5714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7" name="Straight Arrow Connector 126"/>
            <p:cNvCxnSpPr>
              <a:stCxn id="111" idx="2"/>
            </p:cNvCxnSpPr>
            <p:nvPr/>
          </p:nvCxnSpPr>
          <p:spPr>
            <a:xfrm flipH="1" flipV="1">
              <a:off x="3404858" y="6286503"/>
              <a:ext cx="799722" cy="7619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43" name="Picture 4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0491" y="-7620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28600"/>
            <a:ext cx="4953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/>
              <a:t>Example program for if  else  Statement</a:t>
            </a:r>
            <a:endParaRPr lang="en-US" dirty="0" smtClean="0"/>
          </a:p>
          <a:p>
            <a:r>
              <a:rPr lang="en-US" dirty="0" smtClean="0"/>
              <a:t>using System;</a:t>
            </a:r>
          </a:p>
          <a:p>
            <a:endParaRPr lang="en-US" dirty="0" smtClean="0"/>
          </a:p>
          <a:p>
            <a:r>
              <a:rPr lang="en-US" dirty="0" smtClean="0"/>
              <a:t>namespace ConsoleApplication3</a:t>
            </a:r>
          </a:p>
          <a:p>
            <a:r>
              <a:rPr lang="en-US" dirty="0" smtClean="0"/>
              <a:t>{</a:t>
            </a:r>
          </a:p>
          <a:p>
            <a:r>
              <a:rPr lang="en-US" dirty="0" smtClean="0"/>
              <a:t>    class Program</a:t>
            </a:r>
          </a:p>
          <a:p>
            <a:r>
              <a:rPr lang="en-US" dirty="0" smtClean="0"/>
              <a:t>    {</a:t>
            </a:r>
          </a:p>
          <a:p>
            <a:r>
              <a:rPr lang="en-US" dirty="0" smtClean="0"/>
              <a:t>        static void Main(string[] </a:t>
            </a:r>
            <a:r>
              <a:rPr lang="en-US" dirty="0" err="1" smtClean="0"/>
              <a:t>args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    {</a:t>
            </a:r>
          </a:p>
          <a:p>
            <a:r>
              <a:rPr lang="en-US" dirty="0" smtClean="0"/>
              <a:t>            </a:t>
            </a:r>
            <a:r>
              <a:rPr lang="en-US" dirty="0" err="1" smtClean="0"/>
              <a:t>int</a:t>
            </a:r>
            <a:r>
              <a:rPr lang="en-US" dirty="0" smtClean="0"/>
              <a:t> a, b, c;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           </a:t>
            </a:r>
            <a:r>
              <a:rPr lang="en-US" dirty="0" err="1" smtClean="0"/>
              <a:t>Console.WriteLine</a:t>
            </a:r>
            <a:r>
              <a:rPr lang="en-US" dirty="0" smtClean="0"/>
              <a:t>("Enter number");</a:t>
            </a:r>
          </a:p>
          <a:p>
            <a:r>
              <a:rPr lang="en-US" dirty="0" smtClean="0"/>
              <a:t>            a = </a:t>
            </a:r>
            <a:r>
              <a:rPr lang="en-US" dirty="0" err="1" smtClean="0"/>
              <a:t>int.Parse</a:t>
            </a:r>
            <a:r>
              <a:rPr lang="en-US" dirty="0" smtClean="0"/>
              <a:t>(</a:t>
            </a:r>
            <a:r>
              <a:rPr lang="en-US" dirty="0" err="1" smtClean="0"/>
              <a:t>Console.ReadLine</a:t>
            </a:r>
            <a:r>
              <a:rPr lang="en-US" dirty="0" smtClean="0"/>
              <a:t>());</a:t>
            </a:r>
          </a:p>
          <a:p>
            <a:r>
              <a:rPr lang="en-US" dirty="0" smtClean="0"/>
              <a:t>            </a:t>
            </a:r>
            <a:r>
              <a:rPr lang="en-US" dirty="0" err="1" smtClean="0"/>
              <a:t>Console.WriteLine</a:t>
            </a:r>
            <a:r>
              <a:rPr lang="en-US" dirty="0" smtClean="0"/>
              <a:t>("Enter number");</a:t>
            </a:r>
          </a:p>
          <a:p>
            <a:r>
              <a:rPr lang="en-US" dirty="0" smtClean="0"/>
              <a:t>            b = </a:t>
            </a:r>
            <a:r>
              <a:rPr lang="en-US" dirty="0" err="1" smtClean="0"/>
              <a:t>int.Parse</a:t>
            </a:r>
            <a:r>
              <a:rPr lang="en-US" dirty="0" smtClean="0"/>
              <a:t>(</a:t>
            </a:r>
            <a:r>
              <a:rPr lang="en-US" dirty="0" err="1" smtClean="0"/>
              <a:t>Console.ReadLine</a:t>
            </a:r>
            <a:r>
              <a:rPr lang="en-US" dirty="0" smtClean="0"/>
              <a:t>());</a:t>
            </a:r>
          </a:p>
          <a:p>
            <a:endParaRPr lang="en-US" dirty="0" smtClean="0"/>
          </a:p>
          <a:p>
            <a:r>
              <a:rPr lang="en-US" dirty="0" smtClean="0"/>
              <a:t>            </a:t>
            </a:r>
            <a:r>
              <a:rPr lang="en-US" dirty="0" err="1" smtClean="0"/>
              <a:t>Console.WriteLine</a:t>
            </a:r>
            <a:r>
              <a:rPr lang="en-US" dirty="0" smtClean="0"/>
              <a:t>("Enter number");</a:t>
            </a:r>
          </a:p>
          <a:p>
            <a:r>
              <a:rPr lang="en-US" dirty="0" smtClean="0"/>
              <a:t>            c = </a:t>
            </a:r>
            <a:r>
              <a:rPr lang="en-US" dirty="0" err="1" smtClean="0"/>
              <a:t>int.Parse</a:t>
            </a:r>
            <a:r>
              <a:rPr lang="en-US" dirty="0" smtClean="0"/>
              <a:t>(</a:t>
            </a:r>
            <a:r>
              <a:rPr lang="en-US" dirty="0" err="1" smtClean="0"/>
              <a:t>Console.ReadLine</a:t>
            </a:r>
            <a:r>
              <a:rPr lang="en-US" dirty="0" smtClean="0"/>
              <a:t>());</a:t>
            </a:r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181600" y="228600"/>
            <a:ext cx="4953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if (a &gt; b &amp;&amp; a &gt; c)</a:t>
            </a:r>
          </a:p>
          <a:p>
            <a:r>
              <a:rPr lang="en-US" dirty="0" smtClean="0"/>
              <a:t>            {</a:t>
            </a:r>
          </a:p>
          <a:p>
            <a:r>
              <a:rPr lang="en-US" dirty="0" smtClean="0"/>
              <a:t>                </a:t>
            </a:r>
            <a:r>
              <a:rPr lang="en-US" dirty="0" err="1" smtClean="0"/>
              <a:t>Console.WriteLine</a:t>
            </a:r>
            <a:r>
              <a:rPr lang="en-US" dirty="0" smtClean="0"/>
              <a:t>(" Biggest A =" + a);</a:t>
            </a:r>
          </a:p>
          <a:p>
            <a:r>
              <a:rPr lang="en-US" dirty="0" smtClean="0"/>
              <a:t>    }</a:t>
            </a:r>
          </a:p>
          <a:p>
            <a:r>
              <a:rPr lang="en-US" dirty="0" smtClean="0"/>
              <a:t>           else if (a == b &amp;&amp; b == c &amp;&amp; c == a)</a:t>
            </a:r>
          </a:p>
          <a:p>
            <a:r>
              <a:rPr lang="en-US" dirty="0" smtClean="0"/>
              <a:t>            {</a:t>
            </a:r>
          </a:p>
          <a:p>
            <a:r>
              <a:rPr lang="en-US" dirty="0" smtClean="0"/>
              <a:t>                </a:t>
            </a:r>
            <a:r>
              <a:rPr lang="en-US" dirty="0" err="1" smtClean="0"/>
              <a:t>Console.WriteLine</a:t>
            </a:r>
            <a:r>
              <a:rPr lang="en-US" dirty="0" smtClean="0"/>
              <a:t>("All are equals");</a:t>
            </a:r>
          </a:p>
          <a:p>
            <a:r>
              <a:rPr lang="en-US" dirty="0" smtClean="0"/>
              <a:t>            }</a:t>
            </a:r>
          </a:p>
          <a:p>
            <a:r>
              <a:rPr lang="en-US" dirty="0" smtClean="0"/>
              <a:t>            else if (b &gt; c)</a:t>
            </a:r>
          </a:p>
          <a:p>
            <a:r>
              <a:rPr lang="en-US" dirty="0" smtClean="0"/>
              <a:t>            {</a:t>
            </a:r>
          </a:p>
          <a:p>
            <a:r>
              <a:rPr lang="en-US" dirty="0" smtClean="0"/>
              <a:t>                </a:t>
            </a:r>
            <a:r>
              <a:rPr lang="en-US" dirty="0" err="1" smtClean="0"/>
              <a:t>Console.WriteLine</a:t>
            </a:r>
            <a:r>
              <a:rPr lang="en-US" dirty="0" smtClean="0"/>
              <a:t>(" Biggest B=" + b);</a:t>
            </a:r>
          </a:p>
          <a:p>
            <a:r>
              <a:rPr lang="en-US" dirty="0" smtClean="0"/>
              <a:t>            }</a:t>
            </a:r>
          </a:p>
          <a:p>
            <a:r>
              <a:rPr lang="en-US" dirty="0" smtClean="0"/>
              <a:t>            else</a:t>
            </a:r>
          </a:p>
          <a:p>
            <a:r>
              <a:rPr lang="en-US" dirty="0" smtClean="0"/>
              <a:t>            {</a:t>
            </a:r>
          </a:p>
          <a:p>
            <a:r>
              <a:rPr lang="en-US" dirty="0" smtClean="0"/>
              <a:t>                </a:t>
            </a:r>
            <a:r>
              <a:rPr lang="en-US" dirty="0" err="1" smtClean="0"/>
              <a:t>Console.WriteLine</a:t>
            </a:r>
            <a:r>
              <a:rPr lang="en-US" dirty="0" smtClean="0"/>
              <a:t>(" Biggest c=" + c);</a:t>
            </a:r>
          </a:p>
          <a:p>
            <a:r>
              <a:rPr lang="en-US" dirty="0" smtClean="0"/>
              <a:t>            }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Console.ReadLine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      }</a:t>
            </a:r>
          </a:p>
          <a:p>
            <a:r>
              <a:rPr lang="en-US" dirty="0" smtClean="0"/>
              <a:t> 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0491" y="-7620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3550" y="228600"/>
            <a:ext cx="7016750" cy="838200"/>
          </a:xfrm>
        </p:spPr>
        <p:txBody>
          <a:bodyPr anchor="ctr" anchorCtr="1"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Switch Statement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295403"/>
            <a:ext cx="9493250" cy="4924415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just"/>
            <a:r>
              <a:rPr lang="en-US" sz="2800" b="1" i="1" dirty="0" smtClean="0">
                <a:solidFill>
                  <a:srgbClr val="C00000"/>
                </a:solidFill>
              </a:rPr>
              <a:t>Used to </a:t>
            </a:r>
            <a:r>
              <a:rPr lang="en-US" sz="2800" b="1" i="1" dirty="0">
                <a:solidFill>
                  <a:srgbClr val="C00000"/>
                </a:solidFill>
              </a:rPr>
              <a:t>select one of many blocks of code to be executed.</a:t>
            </a:r>
          </a:p>
          <a:p>
            <a:endParaRPr lang="en-US" sz="2800" b="1" dirty="0">
              <a:solidFill>
                <a:srgbClr val="C00000"/>
              </a:solidFill>
            </a:endParaRPr>
          </a:p>
          <a:p>
            <a:pPr lvl="3"/>
            <a:r>
              <a:rPr lang="en-US" sz="2000" b="1" dirty="0">
                <a:solidFill>
                  <a:srgbClr val="002060"/>
                </a:solidFill>
              </a:rPr>
              <a:t>switch (</a:t>
            </a:r>
            <a:r>
              <a:rPr lang="en-US" sz="2000" b="1" i="1" dirty="0">
                <a:solidFill>
                  <a:srgbClr val="002060"/>
                </a:solidFill>
              </a:rPr>
              <a:t>n</a:t>
            </a:r>
            <a:r>
              <a:rPr lang="en-US" sz="2000" b="1" dirty="0">
                <a:solidFill>
                  <a:srgbClr val="002060"/>
                </a:solidFill>
              </a:rPr>
              <a:t>)</a:t>
            </a:r>
            <a:br>
              <a:rPr lang="en-US" sz="2000" b="1" dirty="0">
                <a:solidFill>
                  <a:srgbClr val="002060"/>
                </a:solidFill>
              </a:rPr>
            </a:br>
            <a:r>
              <a:rPr lang="en-US" sz="2000" b="1" dirty="0">
                <a:solidFill>
                  <a:srgbClr val="002060"/>
                </a:solidFill>
              </a:rPr>
              <a:t>{</a:t>
            </a:r>
            <a:br>
              <a:rPr lang="en-US" sz="2000" b="1" dirty="0">
                <a:solidFill>
                  <a:srgbClr val="002060"/>
                </a:solidFill>
              </a:rPr>
            </a:br>
            <a:r>
              <a:rPr lang="en-US" sz="2000" b="1" dirty="0" smtClean="0">
                <a:solidFill>
                  <a:srgbClr val="002060"/>
                </a:solidFill>
              </a:rPr>
              <a:t>	case </a:t>
            </a:r>
            <a:r>
              <a:rPr lang="en-US" sz="2000" b="1" i="1" dirty="0">
                <a:solidFill>
                  <a:srgbClr val="002060"/>
                </a:solidFill>
              </a:rPr>
              <a:t>label1:</a:t>
            </a:r>
            <a:r>
              <a:rPr lang="en-US" sz="2000" b="1" dirty="0">
                <a:solidFill>
                  <a:srgbClr val="002060"/>
                </a:solidFill>
              </a:rPr>
              <a:t/>
            </a:r>
            <a:br>
              <a:rPr lang="en-US" sz="2000" b="1" dirty="0">
                <a:solidFill>
                  <a:srgbClr val="002060"/>
                </a:solidFill>
              </a:rPr>
            </a:br>
            <a:r>
              <a:rPr lang="en-US" sz="2000" b="1" dirty="0">
                <a:solidFill>
                  <a:srgbClr val="002060"/>
                </a:solidFill>
              </a:rPr>
              <a:t> </a:t>
            </a:r>
            <a:r>
              <a:rPr lang="en-US" sz="2000" b="1" dirty="0" smtClean="0">
                <a:solidFill>
                  <a:srgbClr val="002060"/>
                </a:solidFill>
              </a:rPr>
              <a:t>		</a:t>
            </a:r>
            <a:r>
              <a:rPr lang="en-US" sz="2000" b="1" dirty="0">
                <a:solidFill>
                  <a:srgbClr val="002060"/>
                </a:solidFill>
              </a:rPr>
              <a:t> </a:t>
            </a:r>
            <a:r>
              <a:rPr lang="en-US" sz="2000" b="1" i="1" dirty="0">
                <a:solidFill>
                  <a:srgbClr val="002060"/>
                </a:solidFill>
              </a:rPr>
              <a:t>code to be executed if n=label1;</a:t>
            </a:r>
            <a:r>
              <a:rPr lang="en-US" sz="2000" b="1" dirty="0">
                <a:solidFill>
                  <a:srgbClr val="002060"/>
                </a:solidFill>
              </a:rPr>
              <a:t/>
            </a:r>
            <a:br>
              <a:rPr lang="en-US" sz="2000" b="1" dirty="0">
                <a:solidFill>
                  <a:srgbClr val="002060"/>
                </a:solidFill>
              </a:rPr>
            </a:br>
            <a:r>
              <a:rPr lang="en-US" sz="2000" b="1" dirty="0">
                <a:solidFill>
                  <a:srgbClr val="002060"/>
                </a:solidFill>
              </a:rPr>
              <a:t> </a:t>
            </a:r>
            <a:r>
              <a:rPr lang="en-US" sz="2000" b="1" dirty="0" smtClean="0">
                <a:solidFill>
                  <a:srgbClr val="002060"/>
                </a:solidFill>
              </a:rPr>
              <a:t>		</a:t>
            </a:r>
            <a:r>
              <a:rPr lang="en-US" sz="2000" b="1" dirty="0">
                <a:solidFill>
                  <a:srgbClr val="002060"/>
                </a:solidFill>
              </a:rPr>
              <a:t> break;</a:t>
            </a:r>
            <a:br>
              <a:rPr lang="en-US" sz="2000" b="1" dirty="0">
                <a:solidFill>
                  <a:srgbClr val="002060"/>
                </a:solidFill>
              </a:rPr>
            </a:br>
            <a:r>
              <a:rPr lang="en-US" sz="2000" b="1" dirty="0" smtClean="0">
                <a:solidFill>
                  <a:srgbClr val="002060"/>
                </a:solidFill>
              </a:rPr>
              <a:t>	case </a:t>
            </a:r>
            <a:r>
              <a:rPr lang="en-US" sz="2000" b="1" i="1" dirty="0">
                <a:solidFill>
                  <a:srgbClr val="002060"/>
                </a:solidFill>
              </a:rPr>
              <a:t>label2:</a:t>
            </a:r>
            <a:r>
              <a:rPr lang="en-US" sz="2000" b="1" dirty="0">
                <a:solidFill>
                  <a:srgbClr val="002060"/>
                </a:solidFill>
              </a:rPr>
              <a:t/>
            </a:r>
            <a:br>
              <a:rPr lang="en-US" sz="2000" b="1" dirty="0">
                <a:solidFill>
                  <a:srgbClr val="002060"/>
                </a:solidFill>
              </a:rPr>
            </a:br>
            <a:r>
              <a:rPr lang="en-US" sz="2000" b="1" dirty="0">
                <a:solidFill>
                  <a:srgbClr val="002060"/>
                </a:solidFill>
              </a:rPr>
              <a:t> </a:t>
            </a:r>
            <a:r>
              <a:rPr lang="en-US" sz="2000" b="1" dirty="0" smtClean="0">
                <a:solidFill>
                  <a:srgbClr val="002060"/>
                </a:solidFill>
              </a:rPr>
              <a:t>		</a:t>
            </a:r>
            <a:r>
              <a:rPr lang="en-US" sz="2000" b="1" dirty="0">
                <a:solidFill>
                  <a:srgbClr val="002060"/>
                </a:solidFill>
              </a:rPr>
              <a:t> </a:t>
            </a:r>
            <a:r>
              <a:rPr lang="en-US" sz="2000" b="1" i="1" dirty="0">
                <a:solidFill>
                  <a:srgbClr val="002060"/>
                </a:solidFill>
              </a:rPr>
              <a:t>code to be executed if n=label2;</a:t>
            </a:r>
            <a:r>
              <a:rPr lang="en-US" sz="2000" b="1" dirty="0">
                <a:solidFill>
                  <a:srgbClr val="002060"/>
                </a:solidFill>
              </a:rPr>
              <a:t/>
            </a:r>
            <a:br>
              <a:rPr lang="en-US" sz="2000" b="1" dirty="0">
                <a:solidFill>
                  <a:srgbClr val="002060"/>
                </a:solidFill>
              </a:rPr>
            </a:br>
            <a:r>
              <a:rPr lang="en-US" sz="2000" b="1" dirty="0">
                <a:solidFill>
                  <a:srgbClr val="002060"/>
                </a:solidFill>
              </a:rPr>
              <a:t> </a:t>
            </a:r>
            <a:r>
              <a:rPr lang="en-US" sz="2000" b="1" dirty="0" smtClean="0">
                <a:solidFill>
                  <a:srgbClr val="002060"/>
                </a:solidFill>
              </a:rPr>
              <a:t>		</a:t>
            </a:r>
            <a:r>
              <a:rPr lang="en-US" sz="2000" b="1" dirty="0">
                <a:solidFill>
                  <a:srgbClr val="002060"/>
                </a:solidFill>
              </a:rPr>
              <a:t> break;</a:t>
            </a:r>
            <a:br>
              <a:rPr lang="en-US" sz="2000" b="1" dirty="0">
                <a:solidFill>
                  <a:srgbClr val="002060"/>
                </a:solidFill>
              </a:rPr>
            </a:br>
            <a:r>
              <a:rPr lang="en-US" sz="2000" b="1" dirty="0" smtClean="0">
                <a:solidFill>
                  <a:srgbClr val="002060"/>
                </a:solidFill>
              </a:rPr>
              <a:t>	default</a:t>
            </a:r>
            <a:r>
              <a:rPr lang="en-US" sz="2000" b="1" dirty="0">
                <a:solidFill>
                  <a:srgbClr val="002060"/>
                </a:solidFill>
              </a:rPr>
              <a:t>:</a:t>
            </a:r>
            <a:br>
              <a:rPr lang="en-US" sz="2000" b="1" dirty="0">
                <a:solidFill>
                  <a:srgbClr val="002060"/>
                </a:solidFill>
              </a:rPr>
            </a:br>
            <a:r>
              <a:rPr lang="en-US" sz="2000" b="1" dirty="0" smtClean="0">
                <a:solidFill>
                  <a:srgbClr val="002060"/>
                </a:solidFill>
              </a:rPr>
              <a:t>		</a:t>
            </a:r>
            <a:r>
              <a:rPr lang="en-US" sz="2000" b="1" dirty="0">
                <a:solidFill>
                  <a:srgbClr val="002060"/>
                </a:solidFill>
              </a:rPr>
              <a:t> </a:t>
            </a:r>
            <a:r>
              <a:rPr lang="en-US" sz="2000" b="1" i="1" dirty="0">
                <a:solidFill>
                  <a:srgbClr val="002060"/>
                </a:solidFill>
              </a:rPr>
              <a:t>code to be executed if n is different from both </a:t>
            </a:r>
            <a:r>
              <a:rPr lang="en-US" sz="2000" b="1" i="1" dirty="0" smtClean="0">
                <a:solidFill>
                  <a:srgbClr val="002060"/>
                </a:solidFill>
              </a:rPr>
              <a:t>		 label1 </a:t>
            </a:r>
            <a:r>
              <a:rPr lang="en-US" sz="2000" b="1" i="1" dirty="0">
                <a:solidFill>
                  <a:srgbClr val="002060"/>
                </a:solidFill>
              </a:rPr>
              <a:t>and label2;</a:t>
            </a:r>
            <a:r>
              <a:rPr lang="en-US" sz="2800" dirty="0">
                <a:solidFill>
                  <a:srgbClr val="002060"/>
                </a:solidFill>
              </a:rPr>
              <a:t/>
            </a:r>
            <a:br>
              <a:rPr lang="en-US" sz="2800" dirty="0">
                <a:solidFill>
                  <a:srgbClr val="002060"/>
                </a:solidFill>
              </a:rPr>
            </a:br>
            <a:r>
              <a:rPr lang="en-US" sz="2800" dirty="0">
                <a:solidFill>
                  <a:srgbClr val="002060"/>
                </a:solidFill>
              </a:rPr>
              <a:t>}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0491" y="-7620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5300" y="381000"/>
            <a:ext cx="3632200" cy="685800"/>
          </a:xfrm>
        </p:spPr>
        <p:txBody>
          <a:bodyPr anchor="ctr" anchorCtr="1">
            <a:normAutofit fontScale="90000"/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 flow chart</a:t>
            </a:r>
            <a:endParaRPr lang="en-US" dirty="0">
              <a:solidFill>
                <a:srgbClr val="C00000"/>
              </a:solidFill>
            </a:endParaRPr>
          </a:p>
        </p:txBody>
      </p:sp>
      <p:grpSp>
        <p:nvGrpSpPr>
          <p:cNvPr id="3" name="Group 101"/>
          <p:cNvGrpSpPr/>
          <p:nvPr/>
        </p:nvGrpSpPr>
        <p:grpSpPr>
          <a:xfrm>
            <a:off x="2889250" y="1219202"/>
            <a:ext cx="5778500" cy="5334000"/>
            <a:chOff x="2667000" y="1219200"/>
            <a:chExt cx="5334000" cy="5421217"/>
          </a:xfrm>
        </p:grpSpPr>
        <p:sp>
          <p:nvSpPr>
            <p:cNvPr id="9" name="Flowchart: Connector 8"/>
            <p:cNvSpPr/>
            <p:nvPr/>
          </p:nvSpPr>
          <p:spPr>
            <a:xfrm>
              <a:off x="2819400" y="5105400"/>
              <a:ext cx="1116482" cy="1055783"/>
            </a:xfrm>
            <a:prstGeom prst="flowChartConnector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Exit</a:t>
              </a:r>
              <a:endPara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5" name="Straight Arrow Connector 14"/>
            <p:cNvCxnSpPr>
              <a:endCxn id="43" idx="1"/>
            </p:cNvCxnSpPr>
            <p:nvPr/>
          </p:nvCxnSpPr>
          <p:spPr>
            <a:xfrm>
              <a:off x="3352800" y="3733800"/>
              <a:ext cx="14478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2667000" y="1219200"/>
              <a:ext cx="1759390" cy="6096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Switch</a:t>
              </a:r>
              <a:endPara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>
            <a:xfrm rot="5400000" flipH="1" flipV="1">
              <a:off x="1981202" y="3200402"/>
              <a:ext cx="2819397" cy="76201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68" name="Straight Arrow Connector 67"/>
            <p:cNvCxnSpPr>
              <a:endCxn id="34" idx="1"/>
            </p:cNvCxnSpPr>
            <p:nvPr/>
          </p:nvCxnSpPr>
          <p:spPr>
            <a:xfrm>
              <a:off x="3429000" y="2667000"/>
              <a:ext cx="1447800" cy="762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72" name="Straight Arrow Connector 71"/>
            <p:cNvCxnSpPr>
              <a:endCxn id="45" idx="1"/>
            </p:cNvCxnSpPr>
            <p:nvPr/>
          </p:nvCxnSpPr>
          <p:spPr>
            <a:xfrm>
              <a:off x="3352800" y="4648200"/>
              <a:ext cx="14478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rot="10800000">
              <a:off x="3886200" y="5791200"/>
              <a:ext cx="40386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34" name="Rectangle 33"/>
            <p:cNvSpPr/>
            <p:nvPr/>
          </p:nvSpPr>
          <p:spPr>
            <a:xfrm>
              <a:off x="4876800" y="2438400"/>
              <a:ext cx="1587275" cy="6096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Case 1</a:t>
              </a: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Statement</a:t>
              </a:r>
              <a:endPara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4800600" y="3429000"/>
              <a:ext cx="1587275" cy="6096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Case2</a:t>
              </a: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Statement</a:t>
              </a:r>
              <a:endPara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4800600" y="4343400"/>
              <a:ext cx="1587275" cy="6096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Default</a:t>
              </a: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Statement</a:t>
              </a:r>
              <a:endPara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63" name="Straight Connector 62"/>
            <p:cNvCxnSpPr>
              <a:stCxn id="34" idx="3"/>
            </p:cNvCxnSpPr>
            <p:nvPr/>
          </p:nvCxnSpPr>
          <p:spPr>
            <a:xfrm>
              <a:off x="6464075" y="2743200"/>
              <a:ext cx="1536925" cy="1588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65" name="Straight Connector 64"/>
            <p:cNvCxnSpPr>
              <a:stCxn id="43" idx="3"/>
            </p:cNvCxnSpPr>
            <p:nvPr/>
          </p:nvCxnSpPr>
          <p:spPr>
            <a:xfrm>
              <a:off x="6387875" y="3733800"/>
              <a:ext cx="1079725" cy="1588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71" name="Straight Connector 70"/>
            <p:cNvCxnSpPr>
              <a:stCxn id="45" idx="3"/>
            </p:cNvCxnSpPr>
            <p:nvPr/>
          </p:nvCxnSpPr>
          <p:spPr>
            <a:xfrm>
              <a:off x="6387875" y="4648200"/>
              <a:ext cx="393925" cy="1588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>
              <a:off x="6438900" y="4991100"/>
              <a:ext cx="685800" cy="1588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 rot="10800000">
              <a:off x="3886200" y="5334000"/>
              <a:ext cx="28956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80" name="Straight Arrow Connector 79"/>
            <p:cNvCxnSpPr>
              <a:endCxn id="9" idx="6"/>
            </p:cNvCxnSpPr>
            <p:nvPr/>
          </p:nvCxnSpPr>
          <p:spPr>
            <a:xfrm rot="10800000">
              <a:off x="3935882" y="5633291"/>
              <a:ext cx="3455518" cy="32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6477000" y="4648200"/>
              <a:ext cx="1905000" cy="76200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5400000">
              <a:off x="6438900" y="4229100"/>
              <a:ext cx="3048000" cy="76200"/>
            </a:xfrm>
            <a:prstGeom prst="lin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99" name="Straight Arrow Connector 98"/>
            <p:cNvCxnSpPr/>
            <p:nvPr/>
          </p:nvCxnSpPr>
          <p:spPr>
            <a:xfrm rot="5400000">
              <a:off x="3054912" y="6393888"/>
              <a:ext cx="468217" cy="2484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pic>
        <p:nvPicPr>
          <p:cNvPr id="23" name="Picture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0491" y="-7620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304800"/>
            <a:ext cx="4953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/>
              <a:t>Example program for   switch  Statement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using System;</a:t>
            </a:r>
          </a:p>
          <a:p>
            <a:r>
              <a:rPr lang="en-US" dirty="0" smtClean="0"/>
              <a:t>namespace ConsoleApplication4</a:t>
            </a:r>
          </a:p>
          <a:p>
            <a:r>
              <a:rPr lang="en-US" dirty="0" smtClean="0"/>
              <a:t>{</a:t>
            </a:r>
          </a:p>
          <a:p>
            <a:r>
              <a:rPr lang="en-US" dirty="0" smtClean="0"/>
              <a:t>    class Program</a:t>
            </a:r>
          </a:p>
          <a:p>
            <a:r>
              <a:rPr lang="en-US" dirty="0" smtClean="0"/>
              <a:t>    {</a:t>
            </a:r>
          </a:p>
          <a:p>
            <a:r>
              <a:rPr lang="en-US" dirty="0" smtClean="0"/>
              <a:t>        static void Main(string[] </a:t>
            </a:r>
            <a:r>
              <a:rPr lang="en-US" dirty="0" err="1" smtClean="0"/>
              <a:t>args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    {</a:t>
            </a:r>
          </a:p>
          <a:p>
            <a:r>
              <a:rPr lang="en-US" dirty="0" smtClean="0"/>
              <a:t>	 </a:t>
            </a:r>
            <a:r>
              <a:rPr lang="en-US" dirty="0" err="1" smtClean="0"/>
              <a:t>int</a:t>
            </a:r>
            <a:r>
              <a:rPr lang="en-US" dirty="0" smtClean="0"/>
              <a:t> a, b, result, choice, v;</a:t>
            </a:r>
          </a:p>
          <a:p>
            <a:r>
              <a:rPr lang="en-US" dirty="0" smtClean="0"/>
              <a:t>        	 </a:t>
            </a:r>
            <a:r>
              <a:rPr lang="en-US" dirty="0" err="1" smtClean="0"/>
              <a:t>prm</a:t>
            </a:r>
            <a:r>
              <a:rPr lang="en-US" dirty="0" smtClean="0">
                <a:solidFill>
                  <a:srgbClr val="00B0F0"/>
                </a:solidFill>
              </a:rPr>
              <a:t>:// Label Statement</a:t>
            </a:r>
          </a:p>
          <a:p>
            <a:r>
              <a:rPr lang="en-US" dirty="0" smtClean="0"/>
              <a:t>            do</a:t>
            </a:r>
          </a:p>
          <a:p>
            <a:r>
              <a:rPr lang="en-US" dirty="0" smtClean="0"/>
              <a:t>            {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Console.WriteLine</a:t>
            </a:r>
            <a:r>
              <a:rPr lang="en-US" dirty="0" smtClean="0"/>
              <a:t>("Enter number");</a:t>
            </a:r>
          </a:p>
          <a:p>
            <a:r>
              <a:rPr lang="en-US" dirty="0" smtClean="0"/>
              <a:t>                a = </a:t>
            </a:r>
            <a:r>
              <a:rPr lang="en-US" dirty="0" err="1" smtClean="0"/>
              <a:t>int.Parse</a:t>
            </a:r>
            <a:r>
              <a:rPr lang="en-US" dirty="0" smtClean="0"/>
              <a:t>(</a:t>
            </a:r>
            <a:r>
              <a:rPr lang="en-US" dirty="0" err="1" smtClean="0"/>
              <a:t>Console.ReadLine</a:t>
            </a:r>
            <a:r>
              <a:rPr lang="en-US" dirty="0" smtClean="0"/>
              <a:t>());</a:t>
            </a:r>
          </a:p>
          <a:p>
            <a:r>
              <a:rPr lang="en-US" dirty="0" smtClean="0"/>
              <a:t>                </a:t>
            </a:r>
            <a:r>
              <a:rPr lang="en-US" dirty="0" err="1" smtClean="0"/>
              <a:t>Console.WriteLine</a:t>
            </a:r>
            <a:r>
              <a:rPr lang="en-US" dirty="0" smtClean="0"/>
              <a:t>("Enter number");</a:t>
            </a:r>
          </a:p>
          <a:p>
            <a:r>
              <a:rPr lang="en-US" dirty="0" smtClean="0"/>
              <a:t>                b = </a:t>
            </a:r>
            <a:r>
              <a:rPr lang="en-US" dirty="0" err="1" smtClean="0"/>
              <a:t>int.Parse</a:t>
            </a:r>
            <a:r>
              <a:rPr lang="en-US" dirty="0" smtClean="0"/>
              <a:t>(</a:t>
            </a:r>
            <a:r>
              <a:rPr lang="en-US" dirty="0" err="1" smtClean="0"/>
              <a:t>Console.ReadLine</a:t>
            </a:r>
            <a:r>
              <a:rPr lang="en-US" dirty="0" smtClean="0"/>
              <a:t>());</a:t>
            </a:r>
          </a:p>
          <a:p>
            <a:r>
              <a:rPr lang="en-US" dirty="0" smtClean="0"/>
              <a:t>                </a:t>
            </a:r>
            <a:r>
              <a:rPr lang="en-US" dirty="0" err="1" smtClean="0"/>
              <a:t>Console.WriteLine</a:t>
            </a:r>
            <a:r>
              <a:rPr lang="en-US" dirty="0" smtClean="0"/>
              <a:t>("1.Add");</a:t>
            </a:r>
          </a:p>
          <a:p>
            <a:r>
              <a:rPr lang="en-US" dirty="0" smtClean="0"/>
              <a:t>                </a:t>
            </a:r>
            <a:r>
              <a:rPr lang="en-US" dirty="0" err="1" smtClean="0"/>
              <a:t>Console.WriteLine</a:t>
            </a:r>
            <a:r>
              <a:rPr lang="en-US" dirty="0" smtClean="0"/>
              <a:t>("2.Sub");</a:t>
            </a:r>
          </a:p>
          <a:p>
            <a:r>
              <a:rPr lang="en-US" dirty="0" smtClean="0"/>
              <a:t>                </a:t>
            </a:r>
            <a:r>
              <a:rPr lang="en-US" dirty="0" err="1" smtClean="0"/>
              <a:t>Console.WriteLine</a:t>
            </a:r>
            <a:r>
              <a:rPr lang="en-US" dirty="0" smtClean="0"/>
              <a:t>("3.mul");</a:t>
            </a:r>
          </a:p>
          <a:p>
            <a:r>
              <a:rPr lang="en-US" dirty="0" smtClean="0"/>
              <a:t>                </a:t>
            </a:r>
            <a:r>
              <a:rPr lang="en-US" dirty="0" err="1" smtClean="0"/>
              <a:t>Console.WriteLine</a:t>
            </a:r>
            <a:r>
              <a:rPr lang="en-US" dirty="0" smtClean="0"/>
              <a:t>("4.div");</a:t>
            </a:r>
          </a:p>
          <a:p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495800" y="0"/>
            <a:ext cx="54102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	</a:t>
            </a:r>
            <a:r>
              <a:rPr lang="en-US" dirty="0" err="1" smtClean="0"/>
              <a:t>Console.WriteLine</a:t>
            </a:r>
            <a:r>
              <a:rPr lang="en-US" dirty="0" smtClean="0"/>
              <a:t>("Enter  Choice");</a:t>
            </a:r>
          </a:p>
          <a:p>
            <a:r>
              <a:rPr lang="en-US" dirty="0" smtClean="0"/>
              <a:t>                choice = </a:t>
            </a:r>
            <a:r>
              <a:rPr lang="en-US" dirty="0" err="1" smtClean="0"/>
              <a:t>int.Parse</a:t>
            </a:r>
            <a:r>
              <a:rPr lang="en-US" dirty="0" smtClean="0"/>
              <a:t>(</a:t>
            </a:r>
            <a:r>
              <a:rPr lang="en-US" dirty="0" err="1" smtClean="0"/>
              <a:t>Console.ReadLine</a:t>
            </a:r>
            <a:r>
              <a:rPr lang="en-US" dirty="0" smtClean="0"/>
              <a:t>());</a:t>
            </a:r>
          </a:p>
          <a:p>
            <a:r>
              <a:rPr lang="en-US" dirty="0" smtClean="0"/>
              <a:t>                switch (choice)</a:t>
            </a:r>
          </a:p>
          <a:p>
            <a:r>
              <a:rPr lang="en-US" dirty="0" smtClean="0"/>
              <a:t>                {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                    case 1:</a:t>
            </a:r>
          </a:p>
          <a:p>
            <a:r>
              <a:rPr lang="en-US" dirty="0" smtClean="0"/>
              <a:t>                        result = a + b;</a:t>
            </a:r>
          </a:p>
          <a:p>
            <a:r>
              <a:rPr lang="en-US" dirty="0" smtClean="0"/>
              <a:t>                   </a:t>
            </a:r>
            <a:r>
              <a:rPr lang="en-US" dirty="0" err="1" smtClean="0"/>
              <a:t>Console.WriteLine</a:t>
            </a:r>
            <a:r>
              <a:rPr lang="en-US" dirty="0" smtClean="0"/>
              <a:t>("addition value" + result);</a:t>
            </a:r>
          </a:p>
          <a:p>
            <a:r>
              <a:rPr lang="en-US" dirty="0" smtClean="0"/>
              <a:t>                        </a:t>
            </a:r>
            <a:r>
              <a:rPr lang="en-US" dirty="0" smtClean="0">
                <a:solidFill>
                  <a:srgbClr val="7030A0"/>
                </a:solidFill>
              </a:rPr>
              <a:t>break;</a:t>
            </a:r>
          </a:p>
          <a:p>
            <a:r>
              <a:rPr lang="en-US" dirty="0" smtClean="0"/>
              <a:t>                    </a:t>
            </a:r>
            <a:r>
              <a:rPr lang="en-US" dirty="0" smtClean="0">
                <a:solidFill>
                  <a:srgbClr val="C00000"/>
                </a:solidFill>
              </a:rPr>
              <a:t>case 2:</a:t>
            </a:r>
          </a:p>
          <a:p>
            <a:r>
              <a:rPr lang="en-US" dirty="0" smtClean="0"/>
              <a:t>                        result = a - b;</a:t>
            </a:r>
          </a:p>
          <a:p>
            <a:r>
              <a:rPr lang="en-US" dirty="0" smtClean="0"/>
              <a:t>                        </a:t>
            </a:r>
            <a:r>
              <a:rPr lang="en-US" dirty="0" err="1" smtClean="0"/>
              <a:t>Console.WriteLine</a:t>
            </a:r>
            <a:r>
              <a:rPr lang="en-US" dirty="0" smtClean="0"/>
              <a:t>(" Sub value" + result);</a:t>
            </a:r>
          </a:p>
          <a:p>
            <a:r>
              <a:rPr lang="en-US" dirty="0" smtClean="0"/>
              <a:t>                        </a:t>
            </a:r>
            <a:r>
              <a:rPr lang="en-US" dirty="0" smtClean="0">
                <a:solidFill>
                  <a:srgbClr val="7030A0"/>
                </a:solidFill>
              </a:rPr>
              <a:t>break;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                    case 3:</a:t>
            </a:r>
          </a:p>
          <a:p>
            <a:r>
              <a:rPr lang="en-US" dirty="0" smtClean="0"/>
              <a:t>                        result = a * b;</a:t>
            </a:r>
          </a:p>
          <a:p>
            <a:r>
              <a:rPr lang="en-US" dirty="0" smtClean="0"/>
              <a:t>                        </a:t>
            </a:r>
            <a:r>
              <a:rPr lang="en-US" dirty="0" err="1" smtClean="0"/>
              <a:t>Console.WriteLine</a:t>
            </a:r>
            <a:r>
              <a:rPr lang="en-US" dirty="0" smtClean="0"/>
              <a:t>(" </a:t>
            </a:r>
            <a:r>
              <a:rPr lang="en-US" dirty="0" err="1" smtClean="0"/>
              <a:t>Mul</a:t>
            </a:r>
            <a:r>
              <a:rPr lang="en-US" dirty="0" smtClean="0"/>
              <a:t> value" + result);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                        break;</a:t>
            </a:r>
          </a:p>
          <a:p>
            <a:r>
              <a:rPr lang="en-US" dirty="0" smtClean="0"/>
              <a:t>                    </a:t>
            </a:r>
            <a:r>
              <a:rPr lang="en-US" dirty="0" smtClean="0">
                <a:solidFill>
                  <a:srgbClr val="C00000"/>
                </a:solidFill>
              </a:rPr>
              <a:t>case 4:</a:t>
            </a:r>
          </a:p>
          <a:p>
            <a:r>
              <a:rPr lang="en-US" dirty="0" smtClean="0"/>
              <a:t>                        result = a / b;</a:t>
            </a:r>
          </a:p>
          <a:p>
            <a:r>
              <a:rPr lang="en-US" dirty="0" smtClean="0"/>
              <a:t>                        </a:t>
            </a:r>
            <a:r>
              <a:rPr lang="en-US" dirty="0" err="1" smtClean="0"/>
              <a:t>Console.WriteLine</a:t>
            </a:r>
            <a:r>
              <a:rPr lang="en-US" dirty="0" smtClean="0"/>
              <a:t>(" div value" + result);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                        break;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	</a:t>
            </a:r>
            <a:r>
              <a:rPr lang="en-US" dirty="0" smtClean="0">
                <a:solidFill>
                  <a:srgbClr val="C00000"/>
                </a:solidFill>
              </a:rPr>
              <a:t>default:</a:t>
            </a:r>
          </a:p>
          <a:p>
            <a:r>
              <a:rPr lang="en-US" dirty="0" smtClean="0"/>
              <a:t>                        </a:t>
            </a:r>
            <a:r>
              <a:rPr lang="en-US" dirty="0" err="1" smtClean="0"/>
              <a:t>Console.WriteLine</a:t>
            </a:r>
            <a:r>
              <a:rPr lang="en-US" dirty="0" smtClean="0"/>
              <a:t>("Invalid choice");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                        break;</a:t>
            </a:r>
          </a:p>
          <a:p>
            <a:r>
              <a:rPr lang="en-US" dirty="0" smtClean="0"/>
              <a:t>	 }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0491" y="-7620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57400" y="457200"/>
            <a:ext cx="5791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Console.WriteLine</a:t>
            </a:r>
            <a:r>
              <a:rPr lang="en-US" dirty="0" smtClean="0"/>
              <a:t>(" do u want continue press 1 or 0 </a:t>
            </a:r>
            <a:r>
              <a:rPr lang="en-US" dirty="0" err="1" smtClean="0"/>
              <a:t>extit</a:t>
            </a:r>
            <a:r>
              <a:rPr lang="en-US" dirty="0" smtClean="0"/>
              <a:t>");</a:t>
            </a:r>
          </a:p>
          <a:p>
            <a:r>
              <a:rPr lang="en-US" dirty="0" smtClean="0"/>
              <a:t>                v = </a:t>
            </a:r>
            <a:r>
              <a:rPr lang="en-US" dirty="0" err="1" smtClean="0"/>
              <a:t>int.Parse</a:t>
            </a:r>
            <a:r>
              <a:rPr lang="en-US" dirty="0" smtClean="0"/>
              <a:t>(</a:t>
            </a:r>
            <a:r>
              <a:rPr lang="en-US" dirty="0" err="1" smtClean="0"/>
              <a:t>Console.ReadLine</a:t>
            </a:r>
            <a:r>
              <a:rPr lang="en-US" dirty="0" smtClean="0"/>
              <a:t>());</a:t>
            </a:r>
          </a:p>
          <a:p>
            <a:r>
              <a:rPr lang="en-US" dirty="0" smtClean="0"/>
              <a:t>                if (v == 1)</a:t>
            </a:r>
          </a:p>
          <a:p>
            <a:r>
              <a:rPr lang="en-US" dirty="0" smtClean="0"/>
              <a:t>                {</a:t>
            </a:r>
          </a:p>
          <a:p>
            <a:r>
              <a:rPr lang="en-US" dirty="0" smtClean="0"/>
              <a:t>                    </a:t>
            </a:r>
            <a:r>
              <a:rPr lang="en-US" dirty="0" err="1" smtClean="0"/>
              <a:t>goto</a:t>
            </a:r>
            <a:r>
              <a:rPr lang="en-US" dirty="0" smtClean="0"/>
              <a:t> </a:t>
            </a:r>
            <a:r>
              <a:rPr lang="en-US" dirty="0" err="1" smtClean="0"/>
              <a:t>prm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              }</a:t>
            </a:r>
          </a:p>
          <a:p>
            <a:r>
              <a:rPr lang="en-US" dirty="0" smtClean="0"/>
              <a:t>                </a:t>
            </a:r>
            <a:r>
              <a:rPr lang="en-US" smtClean="0"/>
              <a:t>else if(v==0)</a:t>
            </a:r>
            <a:endParaRPr lang="en-US" dirty="0" smtClean="0"/>
          </a:p>
          <a:p>
            <a:r>
              <a:rPr lang="en-US" dirty="0" smtClean="0"/>
              <a:t>                {</a:t>
            </a:r>
          </a:p>
          <a:p>
            <a:r>
              <a:rPr lang="en-US" dirty="0" smtClean="0"/>
              <a:t>                    break;</a:t>
            </a:r>
          </a:p>
          <a:p>
            <a:r>
              <a:rPr lang="en-US" dirty="0" smtClean="0"/>
              <a:t>                }</a:t>
            </a:r>
          </a:p>
          <a:p>
            <a:r>
              <a:rPr lang="en-US" dirty="0" smtClean="0"/>
              <a:t> }</a:t>
            </a:r>
          </a:p>
          <a:p>
            <a:r>
              <a:rPr lang="en-US" dirty="0" smtClean="0"/>
              <a:t>while (choice &lt;= 4);</a:t>
            </a:r>
          </a:p>
          <a:p>
            <a:r>
              <a:rPr lang="en-US" dirty="0" err="1" smtClean="0"/>
              <a:t>Console.ReadLine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0491" y="-7620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 idx="4294967295"/>
          </p:nvPr>
        </p:nvSpPr>
        <p:spPr>
          <a:xfrm>
            <a:off x="838200" y="10732"/>
            <a:ext cx="8229600" cy="1143000"/>
          </a:xfrm>
        </p:spPr>
        <p:txBody>
          <a:bodyPr vert="horz" lIns="0" tIns="45720" rIns="0" bIns="0" rtlCol="0" anchor="b">
            <a:normAutofit/>
          </a:bodyPr>
          <a:lstStyle/>
          <a:p>
            <a:pPr>
              <a:defRPr/>
            </a:pP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 VALUE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TYPE VARIABLES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4294967295"/>
          </p:nvPr>
        </p:nvSpPr>
        <p:spPr>
          <a:xfrm>
            <a:off x="990600" y="1981200"/>
            <a:ext cx="8229600" cy="4114800"/>
          </a:xfrm>
        </p:spPr>
        <p:txBody>
          <a:bodyPr/>
          <a:lstStyle/>
          <a:p>
            <a:pPr marL="272970" indent="-272970">
              <a:lnSpc>
                <a:spcPct val="150000"/>
              </a:lnSpc>
              <a:defRPr/>
            </a:pP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Value can be stored in variables by two methods which are</a:t>
            </a:r>
          </a:p>
          <a:p>
            <a:pPr marL="514199" indent="-514199" algn="just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byvalue</a:t>
            </a:r>
            <a:endParaRPr lang="en-US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2970" indent="-272970">
              <a:lnSpc>
                <a:spcPct val="90000"/>
              </a:lnSpc>
              <a:buFont typeface="Wingdings 3"/>
              <a:buChar char=""/>
              <a:defRPr/>
            </a:pP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the Value type store the supplied value directly.</a:t>
            </a:r>
          </a:p>
          <a:p>
            <a:pPr marL="272970" indent="-272970">
              <a:lnSpc>
                <a:spcPct val="90000"/>
              </a:lnSpc>
              <a:buFont typeface="Wingdings 3"/>
              <a:buChar char=""/>
              <a:defRPr/>
            </a:pPr>
            <a:endParaRPr lang="en-US" sz="1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2970" indent="-272970">
              <a:lnSpc>
                <a:spcPct val="90000"/>
              </a:lnSpc>
              <a:buFont typeface="Wingdings" pitchFamily="2" charset="2"/>
              <a:buChar char="q"/>
              <a:defRPr/>
            </a:pPr>
            <a:r>
              <a:rPr lang="en-US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EXAMPLE:</a:t>
            </a:r>
          </a:p>
          <a:p>
            <a:pPr marL="272970" indent="-272970">
              <a:lnSpc>
                <a:spcPct val="90000"/>
              </a:lnSpc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1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num</a:t>
            </a: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72970" indent="-272970">
              <a:lnSpc>
                <a:spcPct val="90000"/>
              </a:lnSpc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1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num</a:t>
            </a: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=5;</a:t>
            </a:r>
          </a:p>
          <a:p>
            <a:pPr marL="0" indent="0" algn="just">
              <a:lnSpc>
                <a:spcPct val="150000"/>
              </a:lnSpc>
              <a:buNone/>
              <a:defRPr/>
            </a:pPr>
            <a:endParaRPr lang="en-US" sz="1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0019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0800" y="228600"/>
            <a:ext cx="7016750" cy="838200"/>
          </a:xfrm>
        </p:spPr>
        <p:txBody>
          <a:bodyPr anchor="ctr" anchorCtr="1"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r>
              <a:rPr lang="en-US" dirty="0" smtClean="0"/>
              <a:t>Looping in C#</a:t>
            </a: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12750" y="1447800"/>
            <a:ext cx="8832850" cy="5029200"/>
          </a:xfrm>
          <a:prstGeom prst="rect">
            <a:avLst/>
          </a:prstGeom>
        </p:spPr>
        <p:txBody>
          <a:bodyPr vert="horz" lIns="91429" tIns="45715" rIns="91429" bIns="45715" rtlCol="0" anchor="ctr" anchorCtr="1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pPr>
              <a:spcBef>
                <a:spcPct val="0"/>
              </a:spcBef>
              <a:defRPr/>
            </a:pPr>
            <a:endParaRPr lang="en-US" sz="440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7651" y="838202"/>
            <a:ext cx="9080500" cy="5755412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 looping structure the sequence of statement are executed until some conditions for the termination of the loop are satisfied.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 program loop consists of two segments for body of Loop.</a:t>
            </a:r>
          </a:p>
          <a:p>
            <a:pPr marL="514292" indent="-514292" algn="just">
              <a:buFont typeface="+mj-lt"/>
              <a:buAutoNum type="arabicPeriod"/>
            </a:pP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Entry control Loop.</a:t>
            </a:r>
          </a:p>
          <a:p>
            <a:pPr marL="514292" indent="-514292" algn="just">
              <a:buFont typeface="+mj-lt"/>
              <a:buAutoNum type="arabicPeriod"/>
            </a:pP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Exit control Loop.</a:t>
            </a:r>
          </a:p>
          <a:p>
            <a:pPr algn="just"/>
            <a:r>
              <a:rPr lang="en-US" sz="24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Entry control Loop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 entry control loop the conditions are tested before the start of the loop execution.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If the conditions are not satisfied then the body of the loop will not be executed</a:t>
            </a:r>
          </a:p>
          <a:p>
            <a:pPr algn="just"/>
            <a:r>
              <a:rPr lang="en-US" sz="24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Exit control loop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C00000"/>
                </a:solidFill>
              </a:rPr>
              <a:t>The case of exit control loop the condition is tested only at the end at the body is executed unconditionally one time.</a:t>
            </a:r>
          </a:p>
          <a:p>
            <a:pPr algn="just"/>
            <a:endParaRPr lang="en-US" sz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>
              <a:spcBef>
                <a:spcPct val="0"/>
              </a:spcBef>
              <a:defRPr/>
            </a:pPr>
            <a:endParaRPr lang="en-US" sz="1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0491" y="-7620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7650" y="304800"/>
            <a:ext cx="4292600" cy="838200"/>
          </a:xfrm>
        </p:spPr>
        <p:txBody>
          <a:bodyPr anchor="ctr" anchorCtr="1"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pPr algn="l"/>
            <a:r>
              <a:rPr lang="en-US" u="sng" dirty="0" smtClean="0">
                <a:solidFill>
                  <a:srgbClr val="C00000"/>
                </a:solidFill>
              </a:rPr>
              <a:t>While Loop</a:t>
            </a:r>
            <a:endParaRPr lang="en-US" u="sng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0201" y="1600204"/>
            <a:ext cx="9080500" cy="4185751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US" sz="2800" i="1" dirty="0" smtClean="0">
                <a:solidFill>
                  <a:srgbClr val="C00000"/>
                </a:solidFill>
              </a:rPr>
              <a:t>The while loop executes a block of code while a condition is true.</a:t>
            </a:r>
          </a:p>
          <a:p>
            <a:endParaRPr lang="en-US" sz="2800" dirty="0" smtClean="0">
              <a:solidFill>
                <a:srgbClr val="C00000"/>
              </a:solidFill>
            </a:endParaRPr>
          </a:p>
          <a:p>
            <a:r>
              <a:rPr lang="en-US" sz="2800" u="sng" dirty="0" smtClean="0">
                <a:solidFill>
                  <a:srgbClr val="C00000"/>
                </a:solidFill>
              </a:rPr>
              <a:t>Syntax</a:t>
            </a:r>
          </a:p>
          <a:p>
            <a:pPr lvl="3"/>
            <a:r>
              <a:rPr lang="en-US" sz="2800" dirty="0" smtClean="0">
                <a:solidFill>
                  <a:srgbClr val="002060"/>
                </a:solidFill>
              </a:rPr>
              <a:t>while (</a:t>
            </a:r>
            <a:r>
              <a:rPr lang="en-US" sz="2800" i="1" dirty="0" smtClean="0">
                <a:solidFill>
                  <a:srgbClr val="002060"/>
                </a:solidFill>
              </a:rPr>
              <a:t>condition</a:t>
            </a:r>
            <a:r>
              <a:rPr lang="en-US" sz="2800" dirty="0" smtClean="0">
                <a:solidFill>
                  <a:srgbClr val="002060"/>
                </a:solidFill>
              </a:rPr>
              <a:t>)</a:t>
            </a:r>
            <a:br>
              <a:rPr lang="en-US" sz="2800" dirty="0" smtClean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2060"/>
                </a:solidFill>
              </a:rPr>
              <a:t> {</a:t>
            </a:r>
            <a:br>
              <a:rPr lang="en-US" sz="2800" dirty="0" smtClean="0">
                <a:solidFill>
                  <a:srgbClr val="002060"/>
                </a:solidFill>
              </a:rPr>
            </a:br>
            <a:r>
              <a:rPr lang="en-US" sz="2800" i="1" dirty="0" smtClean="0">
                <a:solidFill>
                  <a:srgbClr val="002060"/>
                </a:solidFill>
              </a:rPr>
              <a:t> 	 code to be executed</a:t>
            </a:r>
            <a:r>
              <a:rPr lang="en-US" sz="2800" dirty="0" smtClean="0">
                <a:solidFill>
                  <a:srgbClr val="002060"/>
                </a:solidFill>
              </a:rPr>
              <a:t>;</a:t>
            </a:r>
            <a:br>
              <a:rPr lang="en-US" sz="2800" dirty="0" smtClean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2060"/>
                </a:solidFill>
              </a:rPr>
              <a:t> } </a:t>
            </a:r>
          </a:p>
          <a:p>
            <a:r>
              <a:rPr lang="en-US" sz="2400" dirty="0" smtClean="0">
                <a:solidFill>
                  <a:srgbClr val="C00000"/>
                </a:solidFill>
              </a:rPr>
              <a:t/>
            </a:r>
            <a:br>
              <a:rPr lang="en-US" sz="2400" dirty="0" smtClean="0">
                <a:solidFill>
                  <a:srgbClr val="C00000"/>
                </a:solidFill>
              </a:rPr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0491" y="-7620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7651" y="304800"/>
            <a:ext cx="5695950" cy="533400"/>
          </a:xfrm>
        </p:spPr>
        <p:txBody>
          <a:bodyPr anchor="ctr" anchorCtr="1">
            <a:normAutofit fontScale="90000"/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pPr algn="l"/>
            <a:r>
              <a:rPr lang="en-US" u="sng" dirty="0" smtClean="0">
                <a:solidFill>
                  <a:srgbClr val="C00000"/>
                </a:solidFill>
              </a:rPr>
              <a:t>While Loop Flow chart</a:t>
            </a:r>
            <a:endParaRPr lang="en-US" u="sng" dirty="0">
              <a:solidFill>
                <a:srgbClr val="C0000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400800" y="2438401"/>
            <a:ext cx="1320800" cy="369322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r>
              <a:rPr lang="en-US" b="1" dirty="0" smtClean="0"/>
              <a:t>False</a:t>
            </a:r>
            <a:endParaRPr lang="en-US" b="1" dirty="0"/>
          </a:p>
        </p:txBody>
      </p:sp>
      <p:sp>
        <p:nvSpPr>
          <p:cNvPr id="44" name="Rectangle 43"/>
          <p:cNvSpPr/>
          <p:nvPr/>
        </p:nvSpPr>
        <p:spPr>
          <a:xfrm rot="10800000" flipH="1" flipV="1">
            <a:off x="4122483" y="3534710"/>
            <a:ext cx="1216162" cy="369322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r>
              <a:rPr lang="en-US" b="1" dirty="0" smtClean="0"/>
              <a:t>True</a:t>
            </a:r>
            <a:endParaRPr lang="en-US" b="1" dirty="0"/>
          </a:p>
        </p:txBody>
      </p:sp>
      <p:sp>
        <p:nvSpPr>
          <p:cNvPr id="18" name="Rectangle 17"/>
          <p:cNvSpPr/>
          <p:nvPr/>
        </p:nvSpPr>
        <p:spPr>
          <a:xfrm>
            <a:off x="4375150" y="990600"/>
            <a:ext cx="2146300" cy="457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Initialization</a:t>
            </a:r>
          </a:p>
          <a:p>
            <a:pPr algn="ctr"/>
            <a:endParaRPr lang="en-US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641603" y="1523206"/>
            <a:ext cx="5201511" cy="4801394"/>
            <a:chOff x="2641603" y="1447006"/>
            <a:chExt cx="5201511" cy="4801394"/>
          </a:xfrm>
        </p:grpSpPr>
        <p:grpSp>
          <p:nvGrpSpPr>
            <p:cNvPr id="3" name="Group 20"/>
            <p:cNvGrpSpPr/>
            <p:nvPr/>
          </p:nvGrpSpPr>
          <p:grpSpPr>
            <a:xfrm>
              <a:off x="2641603" y="1447006"/>
              <a:ext cx="5201511" cy="4267994"/>
              <a:chOff x="2438400" y="1447006"/>
              <a:chExt cx="4801394" cy="5410994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3328130" y="4583340"/>
                <a:ext cx="3288575" cy="9409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 smtClean="0">
                    <a:latin typeface="Times New Roman" pitchFamily="18" charset="0"/>
                    <a:cs typeface="Times New Roman" pitchFamily="18" charset="0"/>
                  </a:rPr>
                  <a:t>Body of the Loop</a:t>
                </a:r>
                <a:endParaRPr 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" name="Diamond 4"/>
              <p:cNvSpPr/>
              <p:nvPr/>
            </p:nvSpPr>
            <p:spPr>
              <a:xfrm>
                <a:off x="4039173" y="2309498"/>
                <a:ext cx="1866488" cy="1568167"/>
              </a:xfrm>
              <a:prstGeom prst="diamond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while</a:t>
                </a:r>
              </a:p>
              <a:p>
                <a:pPr algn="ctr"/>
                <a:r>
                  <a:rPr lang="en-US" sz="1200" dirty="0" smtClean="0"/>
                  <a:t>condition</a:t>
                </a:r>
                <a:endParaRPr lang="en-US" sz="1200" dirty="0"/>
              </a:p>
            </p:txBody>
          </p:sp>
          <p:cxnSp>
            <p:nvCxnSpPr>
              <p:cNvPr id="7" name="Straight Arrow Connector 6"/>
              <p:cNvCxnSpPr>
                <a:endCxn id="5" idx="0"/>
              </p:cNvCxnSpPr>
              <p:nvPr/>
            </p:nvCxnSpPr>
            <p:spPr>
              <a:xfrm rot="16200000" flipH="1">
                <a:off x="4518952" y="1856032"/>
                <a:ext cx="862492" cy="4444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/>
              <p:cNvCxnSpPr>
                <a:stCxn id="5" idx="2"/>
                <a:endCxn id="4" idx="0"/>
              </p:cNvCxnSpPr>
              <p:nvPr/>
            </p:nvCxnSpPr>
            <p:spPr>
              <a:xfrm rot="5400000">
                <a:off x="4619580" y="4230394"/>
                <a:ext cx="705675" cy="185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>
                <a:stCxn id="4" idx="2"/>
              </p:cNvCxnSpPr>
              <p:nvPr/>
            </p:nvCxnSpPr>
            <p:spPr>
              <a:xfrm rot="16200000" flipH="1">
                <a:off x="4681004" y="5815654"/>
                <a:ext cx="627267" cy="4444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0800000">
                <a:off x="2439326" y="6151508"/>
                <a:ext cx="2577532" cy="163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5400000" flipH="1" flipV="1">
                <a:off x="360633" y="4073632"/>
                <a:ext cx="4156460" cy="92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/>
              <p:nvPr/>
            </p:nvCxnSpPr>
            <p:spPr>
              <a:xfrm>
                <a:off x="2439326" y="1995865"/>
                <a:ext cx="2488651" cy="163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>
                <a:stCxn id="5" idx="3"/>
              </p:cNvCxnSpPr>
              <p:nvPr/>
            </p:nvCxnSpPr>
            <p:spPr>
              <a:xfrm>
                <a:off x="5905662" y="3093582"/>
                <a:ext cx="1333206" cy="163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/>
              <p:cNvCxnSpPr/>
              <p:nvPr/>
            </p:nvCxnSpPr>
            <p:spPr>
              <a:xfrm rot="5400000">
                <a:off x="4831309" y="6582645"/>
                <a:ext cx="548859" cy="185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5105738" y="6308324"/>
                <a:ext cx="2133130" cy="163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5400000">
                <a:off x="5631496" y="4700844"/>
                <a:ext cx="3214743" cy="1852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8" name="Oval 7"/>
            <p:cNvSpPr/>
            <p:nvPr/>
          </p:nvSpPr>
          <p:spPr>
            <a:xfrm>
              <a:off x="4953000" y="5715000"/>
              <a:ext cx="1219200" cy="5334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Exit</a:t>
              </a:r>
              <a:endParaRPr lang="en-US" dirty="0"/>
            </a:p>
          </p:txBody>
        </p:sp>
      </p:grpSp>
      <p:pic>
        <p:nvPicPr>
          <p:cNvPr id="21" name="Picture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0491" y="-7620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76500" y="58847"/>
            <a:ext cx="4953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</a:t>
            </a:r>
            <a:r>
              <a:rPr lang="en-US" b="1" dirty="0" smtClean="0"/>
              <a:t>Example Program for while</a:t>
            </a:r>
          </a:p>
          <a:p>
            <a:r>
              <a:rPr lang="en-US" dirty="0" smtClean="0"/>
              <a:t>using System;</a:t>
            </a:r>
          </a:p>
          <a:p>
            <a:r>
              <a:rPr lang="en-US" dirty="0" smtClean="0"/>
              <a:t>namespace ConsoleApplication3</a:t>
            </a:r>
          </a:p>
          <a:p>
            <a:r>
              <a:rPr lang="en-US" dirty="0" smtClean="0"/>
              <a:t>{</a:t>
            </a:r>
          </a:p>
          <a:p>
            <a:r>
              <a:rPr lang="en-US" dirty="0" smtClean="0"/>
              <a:t>    class Program</a:t>
            </a:r>
          </a:p>
          <a:p>
            <a:r>
              <a:rPr lang="en-US" dirty="0" smtClean="0"/>
              <a:t>    {</a:t>
            </a:r>
          </a:p>
          <a:p>
            <a:r>
              <a:rPr lang="en-US" dirty="0" smtClean="0"/>
              <a:t>        static void Main(string[] </a:t>
            </a:r>
            <a:r>
              <a:rPr lang="en-US" dirty="0" err="1" smtClean="0"/>
              <a:t>args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    {</a:t>
            </a:r>
          </a:p>
          <a:p>
            <a:r>
              <a:rPr lang="en-US" dirty="0" smtClean="0"/>
              <a:t>         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1, n;</a:t>
            </a:r>
          </a:p>
          <a:p>
            <a:r>
              <a:rPr lang="en-US" dirty="0" smtClean="0"/>
              <a:t>            </a:t>
            </a:r>
            <a:r>
              <a:rPr lang="en-US" dirty="0" err="1" smtClean="0"/>
              <a:t>Console.WriteLine</a:t>
            </a:r>
            <a:r>
              <a:rPr lang="en-US" dirty="0" smtClean="0"/>
              <a:t>("Enter number");</a:t>
            </a:r>
          </a:p>
          <a:p>
            <a:r>
              <a:rPr lang="en-US" dirty="0" smtClean="0"/>
              <a:t>            n = </a:t>
            </a:r>
            <a:r>
              <a:rPr lang="en-US" dirty="0" err="1" smtClean="0"/>
              <a:t>int.Parse</a:t>
            </a:r>
            <a:r>
              <a:rPr lang="en-US" dirty="0" smtClean="0"/>
              <a:t>(</a:t>
            </a:r>
            <a:r>
              <a:rPr lang="en-US" dirty="0" err="1" smtClean="0"/>
              <a:t>Console.ReadLine</a:t>
            </a:r>
            <a:r>
              <a:rPr lang="en-US" dirty="0" smtClean="0"/>
              <a:t>());</a:t>
            </a:r>
          </a:p>
          <a:p>
            <a:r>
              <a:rPr lang="en-US" dirty="0" smtClean="0"/>
              <a:t>            while (</a:t>
            </a:r>
            <a:r>
              <a:rPr lang="en-US" dirty="0" err="1" smtClean="0"/>
              <a:t>i</a:t>
            </a:r>
            <a:r>
              <a:rPr lang="en-US" dirty="0" smtClean="0"/>
              <a:t> &lt;= n)</a:t>
            </a:r>
          </a:p>
          <a:p>
            <a:r>
              <a:rPr lang="en-US" dirty="0" smtClean="0"/>
              <a:t>            {</a:t>
            </a:r>
          </a:p>
          <a:p>
            <a:r>
              <a:rPr lang="en-US" dirty="0" smtClean="0"/>
              <a:t>                </a:t>
            </a:r>
            <a:r>
              <a:rPr lang="en-US" dirty="0" err="1" smtClean="0"/>
              <a:t>Console.WriteLine</a:t>
            </a:r>
            <a:r>
              <a:rPr lang="en-US" dirty="0" smtClean="0"/>
              <a:t>("Natural number:" + </a:t>
            </a:r>
            <a:r>
              <a:rPr lang="en-US" dirty="0" err="1" smtClean="0"/>
              <a:t>i</a:t>
            </a:r>
            <a:r>
              <a:rPr lang="en-US" dirty="0" smtClean="0"/>
              <a:t>);</a:t>
            </a:r>
          </a:p>
          <a:p>
            <a:r>
              <a:rPr lang="en-US" dirty="0" smtClean="0"/>
              <a:t>                </a:t>
            </a:r>
            <a:r>
              <a:rPr lang="en-US" dirty="0" err="1" smtClean="0"/>
              <a:t>i</a:t>
            </a:r>
            <a:r>
              <a:rPr lang="en-US" dirty="0" smtClean="0"/>
              <a:t>++;</a:t>
            </a:r>
          </a:p>
          <a:p>
            <a:r>
              <a:rPr lang="en-US" dirty="0" smtClean="0"/>
              <a:t>            }</a:t>
            </a:r>
          </a:p>
          <a:p>
            <a:r>
              <a:rPr lang="en-US" dirty="0" smtClean="0"/>
              <a:t>            </a:t>
            </a:r>
            <a:r>
              <a:rPr lang="en-US" dirty="0" err="1" smtClean="0"/>
              <a:t>Console.ReadLine</a:t>
            </a:r>
            <a:r>
              <a:rPr lang="en-US" dirty="0" smtClean="0"/>
              <a:t>();</a:t>
            </a:r>
          </a:p>
          <a:p>
            <a:endParaRPr lang="en-US" dirty="0" smtClean="0"/>
          </a:p>
          <a:p>
            <a:r>
              <a:rPr lang="en-US" dirty="0" smtClean="0"/>
              <a:t>        }</a:t>
            </a:r>
          </a:p>
          <a:p>
            <a:r>
              <a:rPr lang="en-US" dirty="0" smtClean="0"/>
              <a:t> 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0491" y="-7620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04800"/>
            <a:ext cx="5861050" cy="838200"/>
          </a:xfrm>
        </p:spPr>
        <p:txBody>
          <a:bodyPr anchor="ctr" anchorCtr="1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pPr algn="l"/>
            <a:r>
              <a:rPr lang="en-US" u="sng" dirty="0" smtClean="0">
                <a:solidFill>
                  <a:srgbClr val="C00000"/>
                </a:solidFill>
              </a:rPr>
              <a:t>do…while Loop</a:t>
            </a:r>
            <a:endParaRPr lang="en-US" u="sng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2750" y="1676403"/>
            <a:ext cx="8502650" cy="4570472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just"/>
            <a:r>
              <a:rPr lang="en-US" sz="2400" dirty="0" smtClean="0">
                <a:solidFill>
                  <a:srgbClr val="C00000"/>
                </a:solidFill>
              </a:rPr>
              <a:t>The do...while statement will always execute the block of code once, it will then check the condition, and repeat the loop while the condition is true.</a:t>
            </a:r>
          </a:p>
          <a:p>
            <a:endParaRPr lang="en-US" sz="2400" b="1" dirty="0" smtClean="0">
              <a:solidFill>
                <a:srgbClr val="C00000"/>
              </a:solidFill>
            </a:endParaRPr>
          </a:p>
          <a:p>
            <a:endParaRPr lang="en-US" sz="2400" b="1" dirty="0" smtClean="0">
              <a:solidFill>
                <a:srgbClr val="C00000"/>
              </a:solidFill>
            </a:endParaRPr>
          </a:p>
          <a:p>
            <a:r>
              <a:rPr lang="en-US" sz="2400" u="sng" dirty="0" smtClean="0">
                <a:solidFill>
                  <a:srgbClr val="C00000"/>
                </a:solidFill>
              </a:rPr>
              <a:t>Syntax</a:t>
            </a:r>
          </a:p>
          <a:p>
            <a:pPr lvl="3"/>
            <a:r>
              <a:rPr lang="en-US" sz="2400" dirty="0" smtClean="0">
                <a:solidFill>
                  <a:srgbClr val="002060"/>
                </a:solidFill>
              </a:rPr>
              <a:t>do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  {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i="1" dirty="0" smtClean="0">
                <a:solidFill>
                  <a:srgbClr val="002060"/>
                </a:solidFill>
              </a:rPr>
              <a:t> 	 code to be executed;</a:t>
            </a:r>
            <a:br>
              <a:rPr lang="en-US" sz="2400" i="1" dirty="0" smtClean="0">
                <a:solidFill>
                  <a:srgbClr val="002060"/>
                </a:solidFill>
              </a:rPr>
            </a:br>
            <a:r>
              <a:rPr lang="en-US" sz="2400" i="1" dirty="0" smtClean="0">
                <a:solidFill>
                  <a:srgbClr val="002060"/>
                </a:solidFill>
              </a:rPr>
              <a:t>  </a:t>
            </a:r>
            <a:r>
              <a:rPr lang="en-US" sz="2400" dirty="0" smtClean="0">
                <a:solidFill>
                  <a:srgbClr val="002060"/>
                </a:solidFill>
              </a:rPr>
              <a:t>}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while (</a:t>
            </a:r>
            <a:r>
              <a:rPr lang="en-US" sz="2400" i="1" dirty="0" smtClean="0">
                <a:solidFill>
                  <a:srgbClr val="002060"/>
                </a:solidFill>
              </a:rPr>
              <a:t>condition</a:t>
            </a:r>
            <a:r>
              <a:rPr lang="en-US" sz="2400" dirty="0" smtClean="0">
                <a:solidFill>
                  <a:srgbClr val="002060"/>
                </a:solidFill>
              </a:rPr>
              <a:t>); </a:t>
            </a:r>
            <a:r>
              <a:rPr lang="en-US" sz="2400" dirty="0" smtClean="0">
                <a:solidFill>
                  <a:srgbClr val="C00000"/>
                </a:solidFill>
              </a:rPr>
              <a:t/>
            </a:r>
            <a:br>
              <a:rPr lang="en-US" sz="2400" dirty="0" smtClean="0">
                <a:solidFill>
                  <a:srgbClr val="C00000"/>
                </a:solidFill>
              </a:rPr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0491" y="-7620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7650" y="0"/>
            <a:ext cx="8420100" cy="609600"/>
          </a:xfrm>
        </p:spPr>
        <p:txBody>
          <a:bodyPr anchor="ctr" anchorCtr="1">
            <a:normAutofit fontScale="90000"/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pPr algn="l"/>
            <a:r>
              <a:rPr lang="en-US" u="sng" dirty="0" smtClean="0">
                <a:solidFill>
                  <a:srgbClr val="C00000"/>
                </a:solidFill>
              </a:rPr>
              <a:t> do While Loop Flow chart</a:t>
            </a:r>
            <a:endParaRPr lang="en-US" u="sng" dirty="0">
              <a:solidFill>
                <a:srgbClr val="C00000"/>
              </a:solidFill>
            </a:endParaRPr>
          </a:p>
        </p:txBody>
      </p:sp>
      <p:cxnSp>
        <p:nvCxnSpPr>
          <p:cNvPr id="7" name="Straight Arrow Connector 6"/>
          <p:cNvCxnSpPr>
            <a:stCxn id="4" idx="2"/>
            <a:endCxn id="5" idx="0"/>
          </p:cNvCxnSpPr>
          <p:nvPr/>
        </p:nvCxnSpPr>
        <p:spPr>
          <a:xfrm flipH="1">
            <a:off x="5303618" y="2917949"/>
            <a:ext cx="27347" cy="4725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324600" y="3886200"/>
            <a:ext cx="1320800" cy="369322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r>
              <a:rPr lang="en-US" b="1" dirty="0" smtClean="0"/>
              <a:t>False</a:t>
            </a:r>
            <a:endParaRPr lang="en-US" b="1" dirty="0"/>
          </a:p>
        </p:txBody>
      </p:sp>
      <p:sp>
        <p:nvSpPr>
          <p:cNvPr id="19" name="Rectangle 18"/>
          <p:cNvSpPr/>
          <p:nvPr/>
        </p:nvSpPr>
        <p:spPr>
          <a:xfrm>
            <a:off x="3911600" y="4888478"/>
            <a:ext cx="1320800" cy="369322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r>
              <a:rPr lang="en-US" b="1" dirty="0" smtClean="0"/>
              <a:t>True</a:t>
            </a:r>
            <a:endParaRPr lang="en-US" b="1" dirty="0"/>
          </a:p>
        </p:txBody>
      </p:sp>
      <p:grpSp>
        <p:nvGrpSpPr>
          <p:cNvPr id="6" name="Group 5"/>
          <p:cNvGrpSpPr/>
          <p:nvPr/>
        </p:nvGrpSpPr>
        <p:grpSpPr>
          <a:xfrm>
            <a:off x="2640743" y="762003"/>
            <a:ext cx="5118961" cy="5791199"/>
            <a:chOff x="2640743" y="762003"/>
            <a:chExt cx="5118961" cy="5791199"/>
          </a:xfrm>
        </p:grpSpPr>
        <p:grpSp>
          <p:nvGrpSpPr>
            <p:cNvPr id="3" name="Group 44"/>
            <p:cNvGrpSpPr/>
            <p:nvPr/>
          </p:nvGrpSpPr>
          <p:grpSpPr>
            <a:xfrm>
              <a:off x="2640743" y="762003"/>
              <a:ext cx="5118961" cy="5257798"/>
              <a:chOff x="2437606" y="761999"/>
              <a:chExt cx="4725195" cy="5639595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3276600" y="2133600"/>
                <a:ext cx="3288575" cy="9409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 smtClean="0">
                    <a:latin typeface="Times New Roman" pitchFamily="18" charset="0"/>
                    <a:cs typeface="Times New Roman" pitchFamily="18" charset="0"/>
                  </a:rPr>
                  <a:t>Body of the Loop</a:t>
                </a:r>
                <a:endParaRPr 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" name="Diamond 4"/>
              <p:cNvSpPr/>
              <p:nvPr/>
            </p:nvSpPr>
            <p:spPr>
              <a:xfrm>
                <a:off x="3962400" y="3581400"/>
                <a:ext cx="1866488" cy="1568167"/>
              </a:xfrm>
              <a:prstGeom prst="diamond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while</a:t>
                </a:r>
              </a:p>
              <a:p>
                <a:pPr algn="ctr"/>
                <a:r>
                  <a:rPr lang="en-US" sz="1200" dirty="0" smtClean="0"/>
                  <a:t>condition</a:t>
                </a:r>
                <a:endParaRPr lang="en-US" sz="1200" dirty="0"/>
              </a:p>
            </p:txBody>
          </p:sp>
          <p:cxnSp>
            <p:nvCxnSpPr>
              <p:cNvPr id="9" name="Straight Arrow Connector 8"/>
              <p:cNvCxnSpPr>
                <a:endCxn id="4" idx="0"/>
              </p:cNvCxnSpPr>
              <p:nvPr/>
            </p:nvCxnSpPr>
            <p:spPr>
              <a:xfrm rot="5400000">
                <a:off x="4539888" y="1752600"/>
                <a:ext cx="7620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>
                <a:stCxn id="5" idx="2"/>
              </p:cNvCxnSpPr>
              <p:nvPr/>
            </p:nvCxnSpPr>
            <p:spPr>
              <a:xfrm rot="5400000">
                <a:off x="4603506" y="5422863"/>
                <a:ext cx="565435" cy="18843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0800000">
                <a:off x="2438532" y="5695102"/>
                <a:ext cx="2438268" cy="1989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5400000" flipH="1" flipV="1">
                <a:off x="359839" y="3617226"/>
                <a:ext cx="4156460" cy="92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/>
              <p:nvPr/>
            </p:nvCxnSpPr>
            <p:spPr>
              <a:xfrm>
                <a:off x="2438532" y="1539459"/>
                <a:ext cx="2488651" cy="163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>
                <a:stCxn id="5" idx="3"/>
              </p:cNvCxnSpPr>
              <p:nvPr/>
            </p:nvCxnSpPr>
            <p:spPr>
              <a:xfrm>
                <a:off x="5828889" y="4365484"/>
                <a:ext cx="1333206" cy="163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/>
              <p:cNvCxnSpPr/>
              <p:nvPr/>
            </p:nvCxnSpPr>
            <p:spPr>
              <a:xfrm rot="5400000">
                <a:off x="4830515" y="6126239"/>
                <a:ext cx="548859" cy="185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5104944" y="5851918"/>
                <a:ext cx="2057856" cy="15482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16200000" flipH="1">
                <a:off x="6400800" y="5105400"/>
                <a:ext cx="1524000" cy="3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9" name="Rectangle 28"/>
              <p:cNvSpPr/>
              <p:nvPr/>
            </p:nvSpPr>
            <p:spPr>
              <a:xfrm>
                <a:off x="3446583" y="761999"/>
                <a:ext cx="3288575" cy="6096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 smtClean="0">
                    <a:latin typeface="Times New Roman" pitchFamily="18" charset="0"/>
                    <a:cs typeface="Times New Roman" pitchFamily="18" charset="0"/>
                  </a:rPr>
                  <a:t>Initialization</a:t>
                </a:r>
              </a:p>
              <a:p>
                <a:pPr algn="ctr"/>
                <a:endParaRPr 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21" name="Oval 20"/>
            <p:cNvSpPr/>
            <p:nvPr/>
          </p:nvSpPr>
          <p:spPr>
            <a:xfrm>
              <a:off x="4905512" y="6019802"/>
              <a:ext cx="1219200" cy="5334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Exit</a:t>
              </a:r>
              <a:endParaRPr lang="en-US" dirty="0"/>
            </a:p>
          </p:txBody>
        </p:sp>
      </p:grpSp>
      <p:pic>
        <p:nvPicPr>
          <p:cNvPr id="22" name="Picture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0491" y="-7620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76500" y="-218152"/>
            <a:ext cx="4953000" cy="6740307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Example Program for  Do while </a:t>
            </a:r>
          </a:p>
          <a:p>
            <a:r>
              <a:rPr lang="en-US" dirty="0" smtClean="0"/>
              <a:t>using System;</a:t>
            </a:r>
          </a:p>
          <a:p>
            <a:r>
              <a:rPr lang="en-US" dirty="0" smtClean="0"/>
              <a:t>namespace ConsoleApplication3</a:t>
            </a:r>
          </a:p>
          <a:p>
            <a:r>
              <a:rPr lang="en-US" dirty="0" smtClean="0"/>
              <a:t>{</a:t>
            </a:r>
          </a:p>
          <a:p>
            <a:r>
              <a:rPr lang="en-US" dirty="0" smtClean="0"/>
              <a:t>    class Program</a:t>
            </a:r>
          </a:p>
          <a:p>
            <a:r>
              <a:rPr lang="en-US" dirty="0" smtClean="0"/>
              <a:t>    {</a:t>
            </a:r>
          </a:p>
          <a:p>
            <a:r>
              <a:rPr lang="en-US" dirty="0" smtClean="0"/>
              <a:t>        static void Main(string[] </a:t>
            </a:r>
            <a:r>
              <a:rPr lang="en-US" dirty="0" err="1" smtClean="0"/>
              <a:t>args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    {</a:t>
            </a:r>
          </a:p>
          <a:p>
            <a:r>
              <a:rPr lang="en-US" dirty="0" smtClean="0"/>
              <a:t>         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1, n;</a:t>
            </a:r>
          </a:p>
          <a:p>
            <a:r>
              <a:rPr lang="en-US" dirty="0" smtClean="0"/>
              <a:t>            </a:t>
            </a:r>
            <a:r>
              <a:rPr lang="en-US" dirty="0" err="1" smtClean="0"/>
              <a:t>Console.WriteLine</a:t>
            </a:r>
            <a:r>
              <a:rPr lang="en-US" dirty="0" smtClean="0"/>
              <a:t>("Enter number");</a:t>
            </a:r>
          </a:p>
          <a:p>
            <a:r>
              <a:rPr lang="en-US" dirty="0" smtClean="0"/>
              <a:t>            n = </a:t>
            </a:r>
            <a:r>
              <a:rPr lang="en-US" dirty="0" err="1" smtClean="0"/>
              <a:t>int.Parse</a:t>
            </a:r>
            <a:r>
              <a:rPr lang="en-US" dirty="0" smtClean="0"/>
              <a:t>(</a:t>
            </a:r>
            <a:r>
              <a:rPr lang="en-US" dirty="0" err="1" smtClean="0"/>
              <a:t>Console.ReadLine</a:t>
            </a:r>
            <a:r>
              <a:rPr lang="en-US" dirty="0" smtClean="0"/>
              <a:t>());</a:t>
            </a:r>
          </a:p>
          <a:p>
            <a:r>
              <a:rPr lang="en-US" dirty="0" smtClean="0"/>
              <a:t>            do</a:t>
            </a:r>
          </a:p>
          <a:p>
            <a:r>
              <a:rPr lang="en-US" dirty="0" smtClean="0"/>
              <a:t>            {</a:t>
            </a:r>
          </a:p>
          <a:p>
            <a:r>
              <a:rPr lang="en-US" dirty="0" smtClean="0"/>
              <a:t>                </a:t>
            </a:r>
            <a:r>
              <a:rPr lang="en-US" dirty="0" err="1" smtClean="0"/>
              <a:t>Console.WriteLine</a:t>
            </a:r>
            <a:r>
              <a:rPr lang="en-US" dirty="0" smtClean="0"/>
              <a:t>("Natural number:" + </a:t>
            </a:r>
            <a:r>
              <a:rPr lang="en-US" dirty="0" err="1" smtClean="0"/>
              <a:t>i</a:t>
            </a:r>
            <a:r>
              <a:rPr lang="en-US" dirty="0" smtClean="0"/>
              <a:t>);</a:t>
            </a:r>
          </a:p>
          <a:p>
            <a:r>
              <a:rPr lang="en-US" dirty="0" smtClean="0"/>
              <a:t>                </a:t>
            </a:r>
            <a:r>
              <a:rPr lang="en-US" dirty="0" err="1" smtClean="0"/>
              <a:t>i</a:t>
            </a:r>
            <a:r>
              <a:rPr lang="en-US" dirty="0" smtClean="0"/>
              <a:t>++;</a:t>
            </a:r>
          </a:p>
          <a:p>
            <a:r>
              <a:rPr lang="en-US" dirty="0" smtClean="0"/>
              <a:t>            }</a:t>
            </a:r>
          </a:p>
          <a:p>
            <a:r>
              <a:rPr lang="en-US" dirty="0" smtClean="0"/>
              <a:t>            while (</a:t>
            </a:r>
            <a:r>
              <a:rPr lang="en-US" dirty="0" err="1" smtClean="0"/>
              <a:t>i</a:t>
            </a:r>
            <a:r>
              <a:rPr lang="en-US" dirty="0" smtClean="0"/>
              <a:t> &lt;= n);</a:t>
            </a:r>
          </a:p>
          <a:p>
            <a:r>
              <a:rPr lang="en-US" dirty="0" smtClean="0"/>
              <a:t>            </a:t>
            </a:r>
            <a:r>
              <a:rPr lang="en-US" dirty="0" err="1" smtClean="0"/>
              <a:t>Console.ReadLine</a:t>
            </a:r>
            <a:r>
              <a:rPr lang="en-US" dirty="0" smtClean="0"/>
              <a:t>();</a:t>
            </a:r>
          </a:p>
          <a:p>
            <a:endParaRPr lang="en-US" dirty="0" smtClean="0"/>
          </a:p>
          <a:p>
            <a:r>
              <a:rPr lang="en-US" dirty="0" smtClean="0"/>
              <a:t>        }</a:t>
            </a:r>
          </a:p>
          <a:p>
            <a:r>
              <a:rPr lang="en-US" dirty="0" smtClean="0"/>
              <a:t> 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0491" y="-7620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0"/>
            <a:ext cx="3136900" cy="838200"/>
          </a:xfrm>
        </p:spPr>
        <p:txBody>
          <a:bodyPr anchor="ctr" anchorCtr="1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pPr algn="l"/>
            <a:r>
              <a:rPr lang="en-US" u="sng" dirty="0" smtClean="0">
                <a:solidFill>
                  <a:srgbClr val="C00000"/>
                </a:solidFill>
              </a:rPr>
              <a:t>for…Loop</a:t>
            </a:r>
            <a:endParaRPr lang="en-US" u="sng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762000"/>
            <a:ext cx="9245600" cy="5293747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US" sz="2000" u="sng" dirty="0" smtClean="0">
                <a:solidFill>
                  <a:srgbClr val="C00000"/>
                </a:solidFill>
              </a:rPr>
              <a:t>Syntax</a:t>
            </a:r>
          </a:p>
          <a:p>
            <a:pPr lvl="2"/>
            <a:r>
              <a:rPr lang="en-US" sz="2000" dirty="0" smtClean="0">
                <a:solidFill>
                  <a:srgbClr val="002060"/>
                </a:solidFill>
              </a:rPr>
              <a:t>for (</a:t>
            </a:r>
            <a:r>
              <a:rPr lang="en-US" sz="2000" i="1" dirty="0" smtClean="0">
                <a:solidFill>
                  <a:srgbClr val="002060"/>
                </a:solidFill>
              </a:rPr>
              <a:t>init; condition; increment/decrement</a:t>
            </a:r>
            <a:r>
              <a:rPr lang="en-US" sz="2000" dirty="0" smtClean="0">
                <a:solidFill>
                  <a:srgbClr val="002060"/>
                </a:solidFill>
              </a:rPr>
              <a:t>)</a:t>
            </a:r>
            <a:br>
              <a:rPr lang="en-US" sz="2000" dirty="0" smtClean="0">
                <a:solidFill>
                  <a:srgbClr val="002060"/>
                </a:solidFill>
              </a:rPr>
            </a:br>
            <a:r>
              <a:rPr lang="en-US" sz="2000" dirty="0" smtClean="0">
                <a:solidFill>
                  <a:srgbClr val="002060"/>
                </a:solidFill>
              </a:rPr>
              <a:t>  {</a:t>
            </a:r>
            <a:br>
              <a:rPr lang="en-US" sz="2000" dirty="0" smtClean="0">
                <a:solidFill>
                  <a:srgbClr val="002060"/>
                </a:solidFill>
              </a:rPr>
            </a:br>
            <a:r>
              <a:rPr lang="en-US" sz="2000" dirty="0" smtClean="0">
                <a:solidFill>
                  <a:srgbClr val="002060"/>
                </a:solidFill>
              </a:rPr>
              <a:t>	  </a:t>
            </a:r>
            <a:r>
              <a:rPr lang="en-US" sz="2000" i="1" dirty="0" smtClean="0">
                <a:solidFill>
                  <a:srgbClr val="002060"/>
                </a:solidFill>
              </a:rPr>
              <a:t>code to be executed;</a:t>
            </a:r>
            <a:r>
              <a:rPr lang="en-US" sz="2000" dirty="0" smtClean="0">
                <a:solidFill>
                  <a:srgbClr val="002060"/>
                </a:solidFill>
              </a:rPr>
              <a:t/>
            </a:r>
            <a:br>
              <a:rPr lang="en-US" sz="2000" dirty="0" smtClean="0">
                <a:solidFill>
                  <a:srgbClr val="002060"/>
                </a:solidFill>
              </a:rPr>
            </a:br>
            <a:r>
              <a:rPr lang="en-US" sz="2000" dirty="0" smtClean="0">
                <a:solidFill>
                  <a:srgbClr val="002060"/>
                </a:solidFill>
              </a:rPr>
              <a:t>  } </a:t>
            </a:r>
          </a:p>
          <a:p>
            <a:pPr lvl="2"/>
            <a:endParaRPr lang="en-US" sz="2000" dirty="0" smtClean="0">
              <a:solidFill>
                <a:srgbClr val="C00000"/>
              </a:solidFill>
            </a:endParaRPr>
          </a:p>
          <a:p>
            <a:r>
              <a:rPr lang="en-US" sz="2000" u="sng" dirty="0" smtClean="0">
                <a:solidFill>
                  <a:srgbClr val="C00000"/>
                </a:solidFill>
              </a:rPr>
              <a:t>Parameters</a:t>
            </a:r>
            <a:r>
              <a:rPr lang="en-US" sz="2000" dirty="0" smtClean="0">
                <a:solidFill>
                  <a:srgbClr val="C00000"/>
                </a:solidFill>
              </a:rPr>
              <a:t>:</a:t>
            </a:r>
          </a:p>
          <a:p>
            <a:pPr lvl="0">
              <a:lnSpc>
                <a:spcPct val="150000"/>
              </a:lnSpc>
            </a:pPr>
            <a:r>
              <a:rPr lang="en-US" sz="2000" b="1" i="1" dirty="0" smtClean="0">
                <a:solidFill>
                  <a:srgbClr val="C00000"/>
                </a:solidFill>
              </a:rPr>
              <a:t>init</a:t>
            </a:r>
            <a:r>
              <a:rPr lang="en-US" sz="2000" b="1" dirty="0" smtClean="0">
                <a:solidFill>
                  <a:srgbClr val="C00000"/>
                </a:solidFill>
              </a:rPr>
              <a:t>:</a:t>
            </a:r>
            <a:r>
              <a:rPr lang="en-US" sz="2000" dirty="0" smtClean="0">
                <a:solidFill>
                  <a:srgbClr val="C00000"/>
                </a:solidFill>
              </a:rPr>
              <a:t> Mostly used to set a counter (but can be any code to be executed once at the beginning of the loop)</a:t>
            </a:r>
          </a:p>
          <a:p>
            <a:pPr lvl="0">
              <a:lnSpc>
                <a:spcPct val="150000"/>
              </a:lnSpc>
            </a:pPr>
            <a:r>
              <a:rPr lang="en-US" sz="2000" b="1" i="1" dirty="0" smtClean="0">
                <a:solidFill>
                  <a:srgbClr val="C00000"/>
                </a:solidFill>
              </a:rPr>
              <a:t>condition</a:t>
            </a:r>
            <a:r>
              <a:rPr lang="en-US" sz="2000" b="1" dirty="0" smtClean="0">
                <a:solidFill>
                  <a:srgbClr val="C00000"/>
                </a:solidFill>
              </a:rPr>
              <a:t>: </a:t>
            </a:r>
            <a:r>
              <a:rPr lang="en-US" sz="2000" dirty="0" smtClean="0">
                <a:solidFill>
                  <a:srgbClr val="C00000"/>
                </a:solidFill>
              </a:rPr>
              <a:t>Evaluated for each loop iteration. If it evaluates to TRUE, the loop continues. If it evaluates to FALSE, the loop ends.</a:t>
            </a:r>
          </a:p>
          <a:p>
            <a:pPr lvl="0">
              <a:lnSpc>
                <a:spcPct val="150000"/>
              </a:lnSpc>
            </a:pPr>
            <a:r>
              <a:rPr lang="en-US" sz="2000" b="1" i="1" dirty="0" smtClean="0">
                <a:solidFill>
                  <a:srgbClr val="C00000"/>
                </a:solidFill>
              </a:rPr>
              <a:t>increment</a:t>
            </a:r>
            <a:r>
              <a:rPr lang="en-US" sz="2000" b="1" dirty="0" smtClean="0">
                <a:solidFill>
                  <a:srgbClr val="C00000"/>
                </a:solidFill>
              </a:rPr>
              <a:t>:</a:t>
            </a:r>
            <a:r>
              <a:rPr lang="en-US" sz="2000" dirty="0" smtClean="0">
                <a:solidFill>
                  <a:srgbClr val="C00000"/>
                </a:solidFill>
              </a:rPr>
              <a:t> Mostly used to increment a counter (but can be any code to be executed at the end of the loop)</a:t>
            </a:r>
          </a:p>
          <a:p>
            <a:pPr>
              <a:lnSpc>
                <a:spcPct val="150000"/>
              </a:lnSpc>
            </a:pPr>
            <a:r>
              <a:rPr lang="en-US" sz="1200" b="1" dirty="0" smtClean="0">
                <a:solidFill>
                  <a:srgbClr val="C00000"/>
                </a:solidFill>
              </a:rPr>
              <a:t>  Note: </a:t>
            </a:r>
            <a:r>
              <a:rPr lang="en-US" sz="1200" b="1" dirty="0" smtClean="0">
                <a:solidFill>
                  <a:srgbClr val="7030A0"/>
                </a:solidFill>
              </a:rPr>
              <a:t>Each of the parameters above can be empty, or have multiple expressions (separated by commas).</a:t>
            </a:r>
            <a:endParaRPr lang="en-US" sz="1200" b="1" dirty="0">
              <a:solidFill>
                <a:srgbClr val="7030A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0491" y="-7620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7651" y="304800"/>
            <a:ext cx="5695950" cy="457200"/>
          </a:xfrm>
        </p:spPr>
        <p:txBody>
          <a:bodyPr anchor="ctr" anchorCtr="1">
            <a:normAutofit fontScale="90000"/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pPr algn="l"/>
            <a:r>
              <a:rPr lang="en-US" u="sng" dirty="0" smtClean="0">
                <a:solidFill>
                  <a:srgbClr val="C00000"/>
                </a:solidFill>
              </a:rPr>
              <a:t>  For Loop Flow chart</a:t>
            </a:r>
            <a:endParaRPr lang="en-US" u="sng" dirty="0">
              <a:solidFill>
                <a:srgbClr val="C00000"/>
              </a:solidFill>
            </a:endParaRPr>
          </a:p>
        </p:txBody>
      </p:sp>
      <p:cxnSp>
        <p:nvCxnSpPr>
          <p:cNvPr id="26" name="Straight Connector 25"/>
          <p:cNvCxnSpPr>
            <a:stCxn id="5" idx="3"/>
          </p:cNvCxnSpPr>
          <p:nvPr/>
        </p:nvCxnSpPr>
        <p:spPr>
          <a:xfrm flipV="1">
            <a:off x="4460431" y="4648200"/>
            <a:ext cx="1483171" cy="220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1828800" y="914400"/>
            <a:ext cx="5486400" cy="5791200"/>
            <a:chOff x="1828800" y="914400"/>
            <a:chExt cx="5486400" cy="5791200"/>
          </a:xfrm>
        </p:grpSpPr>
        <p:grpSp>
          <p:nvGrpSpPr>
            <p:cNvPr id="3" name="Group 59"/>
            <p:cNvGrpSpPr/>
            <p:nvPr/>
          </p:nvGrpSpPr>
          <p:grpSpPr>
            <a:xfrm>
              <a:off x="1828800" y="914400"/>
              <a:ext cx="5486400" cy="5257800"/>
              <a:chOff x="1828800" y="914400"/>
              <a:chExt cx="5486400" cy="5257800"/>
            </a:xfrm>
          </p:grpSpPr>
          <p:cxnSp>
            <p:nvCxnSpPr>
              <p:cNvPr id="7" name="Straight Arrow Connector 6"/>
              <p:cNvCxnSpPr>
                <a:stCxn id="22" idx="2"/>
                <a:endCxn id="5" idx="0"/>
              </p:cNvCxnSpPr>
              <p:nvPr/>
            </p:nvCxnSpPr>
            <p:spPr>
              <a:xfrm rot="16200000" flipH="1">
                <a:off x="2143807" y="2580592"/>
                <a:ext cx="2514600" cy="96615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" name="Rectangle 3"/>
              <p:cNvSpPr/>
              <p:nvPr/>
            </p:nvSpPr>
            <p:spPr>
              <a:xfrm>
                <a:off x="4343400" y="3352800"/>
                <a:ext cx="2971800" cy="6361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 smtClean="0">
                    <a:latin typeface="Times New Roman" pitchFamily="18" charset="0"/>
                    <a:cs typeface="Times New Roman" pitchFamily="18" charset="0"/>
                  </a:rPr>
                  <a:t>Body of the Loop</a:t>
                </a:r>
                <a:endParaRPr 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" name="Diamond 4"/>
              <p:cNvSpPr/>
              <p:nvPr/>
            </p:nvSpPr>
            <p:spPr>
              <a:xfrm>
                <a:off x="2438400" y="3886200"/>
                <a:ext cx="2022029" cy="1568167"/>
              </a:xfrm>
              <a:prstGeom prst="diamond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 for</a:t>
                </a:r>
              </a:p>
              <a:p>
                <a:pPr algn="ctr"/>
                <a:r>
                  <a:rPr lang="en-US" sz="1200" dirty="0" smtClean="0"/>
                  <a:t>condition</a:t>
                </a:r>
                <a:endParaRPr lang="en-US" sz="1200" dirty="0"/>
              </a:p>
            </p:txBody>
          </p:sp>
          <p:cxnSp>
            <p:nvCxnSpPr>
              <p:cNvPr id="9" name="Straight Arrow Connector 8"/>
              <p:cNvCxnSpPr>
                <a:stCxn id="4" idx="0"/>
              </p:cNvCxnSpPr>
              <p:nvPr/>
            </p:nvCxnSpPr>
            <p:spPr>
              <a:xfrm rot="5400000" flipH="1" flipV="1">
                <a:off x="5543550" y="3028950"/>
                <a:ext cx="609600" cy="381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/>
              <p:nvPr/>
            </p:nvCxnSpPr>
            <p:spPr>
              <a:xfrm rot="5400000" flipH="1" flipV="1">
                <a:off x="5638800" y="4343400"/>
                <a:ext cx="6096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/>
              <p:cNvCxnSpPr/>
              <p:nvPr/>
            </p:nvCxnSpPr>
            <p:spPr>
              <a:xfrm rot="10800000" flipV="1">
                <a:off x="3429000" y="1752598"/>
                <a:ext cx="2440406" cy="7620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16200000" flipH="1">
                <a:off x="5676903" y="1943100"/>
                <a:ext cx="380999" cy="1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9" name="Rectangle 28"/>
              <p:cNvSpPr/>
              <p:nvPr/>
            </p:nvSpPr>
            <p:spPr>
              <a:xfrm>
                <a:off x="4419600" y="2133600"/>
                <a:ext cx="2800623" cy="6096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 smtClean="0">
                    <a:latin typeface="Times New Roman" pitchFamily="18" charset="0"/>
                    <a:cs typeface="Times New Roman" pitchFamily="18" charset="0"/>
                  </a:rPr>
                  <a:t>Increment/decrement</a:t>
                </a:r>
              </a:p>
              <a:p>
                <a:pPr algn="ctr"/>
                <a:endParaRPr 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1828800" y="914400"/>
                <a:ext cx="3048000" cy="45720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 smtClean="0">
                    <a:latin typeface="Times New Roman" pitchFamily="18" charset="0"/>
                    <a:cs typeface="Times New Roman" pitchFamily="18" charset="0"/>
                  </a:rPr>
                  <a:t>Initialization</a:t>
                </a:r>
                <a:endParaRPr lang="en-US" sz="1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57" name="Straight Arrow Connector 56"/>
              <p:cNvCxnSpPr>
                <a:stCxn id="5" idx="2"/>
              </p:cNvCxnSpPr>
              <p:nvPr/>
            </p:nvCxnSpPr>
            <p:spPr>
              <a:xfrm rot="5400000">
                <a:off x="3080292" y="5803076"/>
                <a:ext cx="717833" cy="20415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8" name="Rectangle 57"/>
              <p:cNvSpPr/>
              <p:nvPr/>
            </p:nvSpPr>
            <p:spPr>
              <a:xfrm>
                <a:off x="3657600" y="5638800"/>
                <a:ext cx="13208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b="1" dirty="0" smtClean="0"/>
                  <a:t>False</a:t>
                </a:r>
                <a:endParaRPr lang="en-US" b="1" dirty="0"/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4495800" y="4267200"/>
                <a:ext cx="13208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b="1" dirty="0" smtClean="0"/>
                  <a:t>True</a:t>
                </a:r>
                <a:endParaRPr lang="en-US" b="1" dirty="0"/>
              </a:p>
            </p:txBody>
          </p:sp>
        </p:grpSp>
        <p:sp>
          <p:nvSpPr>
            <p:cNvPr id="17" name="Oval 16"/>
            <p:cNvSpPr/>
            <p:nvPr/>
          </p:nvSpPr>
          <p:spPr>
            <a:xfrm>
              <a:off x="2839816" y="6172200"/>
              <a:ext cx="1219200" cy="53340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Exit</a:t>
              </a:r>
              <a:endParaRPr lang="en-US" dirty="0"/>
            </a:p>
          </p:txBody>
        </p:sp>
      </p:grpSp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0491" y="-7620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76500" y="-79653"/>
            <a:ext cx="4953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Example Program  in for loop </a:t>
            </a:r>
          </a:p>
          <a:p>
            <a:r>
              <a:rPr lang="en-US" dirty="0" smtClean="0"/>
              <a:t>using System;</a:t>
            </a:r>
          </a:p>
          <a:p>
            <a:endParaRPr lang="en-US" dirty="0" smtClean="0"/>
          </a:p>
          <a:p>
            <a:r>
              <a:rPr lang="en-US" dirty="0" smtClean="0"/>
              <a:t>namespace ConsoleApplication3</a:t>
            </a:r>
          </a:p>
          <a:p>
            <a:r>
              <a:rPr lang="en-US" dirty="0" smtClean="0"/>
              <a:t>{</a:t>
            </a:r>
          </a:p>
          <a:p>
            <a:r>
              <a:rPr lang="en-US" dirty="0" smtClean="0"/>
              <a:t>    class Program</a:t>
            </a:r>
          </a:p>
          <a:p>
            <a:r>
              <a:rPr lang="en-US" dirty="0" smtClean="0"/>
              <a:t>    {</a:t>
            </a:r>
          </a:p>
          <a:p>
            <a:r>
              <a:rPr lang="en-US" dirty="0" smtClean="0"/>
              <a:t>        static void Main(string[] </a:t>
            </a:r>
            <a:r>
              <a:rPr lang="en-US" dirty="0" err="1" smtClean="0"/>
              <a:t>args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    {</a:t>
            </a:r>
          </a:p>
          <a:p>
            <a:r>
              <a:rPr lang="en-US" dirty="0" smtClean="0"/>
              <a:t>         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, n;</a:t>
            </a:r>
          </a:p>
          <a:p>
            <a:r>
              <a:rPr lang="en-US" dirty="0" smtClean="0"/>
              <a:t>            </a:t>
            </a:r>
            <a:r>
              <a:rPr lang="en-US" dirty="0" err="1" smtClean="0"/>
              <a:t>Console.WriteLine</a:t>
            </a:r>
            <a:r>
              <a:rPr lang="en-US" dirty="0" smtClean="0"/>
              <a:t>("Enter number");</a:t>
            </a:r>
          </a:p>
          <a:p>
            <a:r>
              <a:rPr lang="en-US" dirty="0" smtClean="0"/>
              <a:t>            n = </a:t>
            </a:r>
            <a:r>
              <a:rPr lang="en-US" dirty="0" err="1" smtClean="0"/>
              <a:t>int.Parse</a:t>
            </a:r>
            <a:r>
              <a:rPr lang="en-US" dirty="0" smtClean="0"/>
              <a:t>(</a:t>
            </a:r>
            <a:r>
              <a:rPr lang="en-US" dirty="0" err="1" smtClean="0"/>
              <a:t>Console.ReadLine</a:t>
            </a:r>
            <a:r>
              <a:rPr lang="en-US" dirty="0" smtClean="0"/>
              <a:t>());</a:t>
            </a:r>
          </a:p>
          <a:p>
            <a:r>
              <a:rPr lang="en-US" dirty="0" smtClean="0"/>
              <a:t>            for(</a:t>
            </a:r>
            <a:r>
              <a:rPr lang="en-US" dirty="0" err="1" smtClean="0"/>
              <a:t>i</a:t>
            </a:r>
            <a:r>
              <a:rPr lang="en-US" dirty="0" smtClean="0"/>
              <a:t>=1; </a:t>
            </a:r>
            <a:r>
              <a:rPr lang="en-US" dirty="0" err="1" smtClean="0"/>
              <a:t>i</a:t>
            </a:r>
            <a:r>
              <a:rPr lang="en-US" dirty="0" smtClean="0"/>
              <a:t>&lt;=n; </a:t>
            </a:r>
            <a:r>
              <a:rPr lang="en-US" dirty="0" err="1" smtClean="0"/>
              <a:t>i</a:t>
            </a:r>
            <a:r>
              <a:rPr lang="en-US" dirty="0" smtClean="0"/>
              <a:t>++)</a:t>
            </a:r>
          </a:p>
          <a:p>
            <a:r>
              <a:rPr lang="en-US" dirty="0" smtClean="0"/>
              <a:t>                        {</a:t>
            </a:r>
          </a:p>
          <a:p>
            <a:r>
              <a:rPr lang="en-US" dirty="0" smtClean="0"/>
              <a:t>                </a:t>
            </a:r>
            <a:r>
              <a:rPr lang="en-US" dirty="0" err="1" smtClean="0"/>
              <a:t>Console.WriteLine</a:t>
            </a:r>
            <a:r>
              <a:rPr lang="en-US" dirty="0" smtClean="0"/>
              <a:t>("Natural number:" + </a:t>
            </a:r>
            <a:r>
              <a:rPr lang="en-US" dirty="0" err="1" smtClean="0"/>
              <a:t>i</a:t>
            </a:r>
            <a:r>
              <a:rPr lang="en-US" dirty="0" smtClean="0"/>
              <a:t>);</a:t>
            </a:r>
          </a:p>
          <a:p>
            <a:r>
              <a:rPr lang="en-US" dirty="0" smtClean="0"/>
              <a:t>            }</a:t>
            </a:r>
          </a:p>
          <a:p>
            <a:r>
              <a:rPr lang="en-US" dirty="0" smtClean="0"/>
              <a:t>            </a:t>
            </a:r>
            <a:r>
              <a:rPr lang="en-US" dirty="0" err="1" smtClean="0"/>
              <a:t>Console.ReadLine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	}</a:t>
            </a:r>
          </a:p>
          <a:p>
            <a:r>
              <a:rPr lang="en-US" dirty="0" smtClean="0"/>
              <a:t> 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0491" y="-7620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914400" y="2933701"/>
            <a:ext cx="8001000" cy="2590800"/>
          </a:xfrm>
        </p:spPr>
        <p:txBody>
          <a:bodyPr>
            <a:normAutofit/>
          </a:bodyPr>
          <a:lstStyle/>
          <a:p>
            <a:pPr marL="272970" indent="-272970">
              <a:lnSpc>
                <a:spcPct val="90000"/>
              </a:lnSpc>
              <a:buFont typeface="Wingdings 3"/>
              <a:buChar char=""/>
              <a:defRPr/>
            </a:pP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Reference type store a reference to the memory where the actual value is located.</a:t>
            </a:r>
          </a:p>
          <a:p>
            <a:pPr marL="272970" indent="-272970">
              <a:lnSpc>
                <a:spcPct val="90000"/>
              </a:lnSpc>
              <a:buFont typeface="Wingdings 3"/>
              <a:buChar char=""/>
              <a:defRPr/>
            </a:pPr>
            <a:endParaRPr lang="en-US" sz="1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2970" indent="-272970">
              <a:lnSpc>
                <a:spcPct val="90000"/>
              </a:lnSpc>
              <a:buFont typeface="Wingdings" pitchFamily="2" charset="2"/>
              <a:buChar char="q"/>
              <a:defRPr/>
            </a:pPr>
            <a:r>
              <a:rPr lang="en-US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EXAMPLE:</a:t>
            </a:r>
          </a:p>
          <a:p>
            <a:pPr marL="272970" indent="-272970">
              <a:lnSpc>
                <a:spcPct val="90000"/>
              </a:lnSpc>
              <a:buFont typeface="Wingdings 3"/>
              <a:buChar char=""/>
              <a:defRPr/>
            </a:pPr>
            <a:endParaRPr lang="en-US" sz="1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2970" indent="-272970">
              <a:lnSpc>
                <a:spcPct val="90000"/>
              </a:lnSpc>
              <a:buClr>
                <a:srgbClr val="FF388C"/>
              </a:buClr>
              <a:buNone/>
              <a:defRPr/>
            </a:pPr>
            <a:endParaRPr lang="en-US" sz="1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2970" indent="-272970">
              <a:lnSpc>
                <a:spcPct val="90000"/>
              </a:lnSpc>
              <a:buClr>
                <a:srgbClr val="FF388C"/>
              </a:buClr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string </a:t>
            </a:r>
            <a:r>
              <a:rPr lang="en-US" sz="1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str</a:t>
            </a:r>
            <a:r>
              <a:rPr 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=“HELLO”;                                       0        1        2          3     4    </a:t>
            </a:r>
          </a:p>
        </p:txBody>
      </p:sp>
      <p:graphicFrame>
        <p:nvGraphicFramePr>
          <p:cNvPr id="7197" name="Group 29"/>
          <p:cNvGraphicFramePr>
            <a:graphicFrameLocks noGrp="1"/>
          </p:cNvGraphicFramePr>
          <p:nvPr>
            <p:extLst/>
          </p:nvPr>
        </p:nvGraphicFramePr>
        <p:xfrm>
          <a:off x="5486401" y="5181600"/>
          <a:ext cx="3124199" cy="426720"/>
        </p:xfrm>
        <a:graphic>
          <a:graphicData uri="http://schemas.openxmlformats.org/drawingml/2006/table">
            <a:tbl>
              <a:tblPr/>
              <a:tblGrid>
                <a:gridCol w="624248"/>
                <a:gridCol w="625728"/>
                <a:gridCol w="624248"/>
                <a:gridCol w="625727"/>
                <a:gridCol w="624248"/>
              </a:tblGrid>
              <a:tr h="1240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</a:rPr>
                        <a:t>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</a:rPr>
                        <a:t>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7" name="Down Arrow 6"/>
          <p:cNvSpPr/>
          <p:nvPr/>
        </p:nvSpPr>
        <p:spPr>
          <a:xfrm>
            <a:off x="7239001" y="4229101"/>
            <a:ext cx="334963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3" tIns="45707" rIns="91413" bIns="45707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405227" y="1752601"/>
            <a:ext cx="1401025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reference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6124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4622800" cy="838200"/>
          </a:xfrm>
        </p:spPr>
        <p:txBody>
          <a:bodyPr anchor="ctr" anchorCtr="1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 extrusionH="57150">
              <a:bevelT w="19050" h="12700"/>
              <a:extrusionClr>
                <a:schemeClr val="bg1"/>
              </a:extrusionClr>
            </a:sp3d>
          </a:bodyPr>
          <a:lstStyle/>
          <a:p>
            <a:pPr algn="l"/>
            <a:r>
              <a:rPr lang="en-US" u="sng" dirty="0" err="1" smtClean="0">
                <a:solidFill>
                  <a:srgbClr val="C00000"/>
                </a:solidFill>
              </a:rPr>
              <a:t>foreach</a:t>
            </a:r>
            <a:r>
              <a:rPr lang="en-US" u="sng" dirty="0" smtClean="0">
                <a:solidFill>
                  <a:srgbClr val="C00000"/>
                </a:solidFill>
              </a:rPr>
              <a:t> loop</a:t>
            </a:r>
            <a:endParaRPr lang="en-US" u="sng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7651" y="990605"/>
            <a:ext cx="9245600" cy="4893637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The </a:t>
            </a:r>
            <a:r>
              <a:rPr lang="en-US" sz="2400" dirty="0" err="1" smtClean="0">
                <a:solidFill>
                  <a:srgbClr val="C00000"/>
                </a:solidFill>
              </a:rPr>
              <a:t>foreach</a:t>
            </a:r>
            <a:r>
              <a:rPr lang="en-US" sz="2400" dirty="0" smtClean="0">
                <a:solidFill>
                  <a:srgbClr val="C00000"/>
                </a:solidFill>
              </a:rPr>
              <a:t> loop is used to loop through arrays.</a:t>
            </a:r>
          </a:p>
          <a:p>
            <a:endParaRPr lang="en-US" sz="2400" dirty="0" smtClean="0">
              <a:solidFill>
                <a:srgbClr val="C00000"/>
              </a:solidFill>
            </a:endParaRPr>
          </a:p>
          <a:p>
            <a:r>
              <a:rPr lang="en-US" sz="2400" u="sng" dirty="0" smtClean="0">
                <a:solidFill>
                  <a:srgbClr val="C00000"/>
                </a:solidFill>
              </a:rPr>
              <a:t>Syntax</a:t>
            </a:r>
          </a:p>
          <a:p>
            <a:pPr lvl="2"/>
            <a:r>
              <a:rPr lang="en-US" sz="2400" dirty="0" err="1" smtClean="0">
                <a:solidFill>
                  <a:srgbClr val="002060"/>
                </a:solidFill>
              </a:rPr>
              <a:t>foreach</a:t>
            </a:r>
            <a:r>
              <a:rPr lang="en-US" sz="2400" dirty="0" smtClean="0">
                <a:solidFill>
                  <a:srgbClr val="002060"/>
                </a:solidFill>
              </a:rPr>
              <a:t> ( data type variable in collection)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  {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  	</a:t>
            </a:r>
            <a:r>
              <a:rPr lang="en-US" sz="2400" i="1" dirty="0" smtClean="0">
                <a:solidFill>
                  <a:srgbClr val="002060"/>
                </a:solidFill>
              </a:rPr>
              <a:t>code to be executed;</a:t>
            </a:r>
            <a:r>
              <a:rPr lang="en-US" sz="2400" dirty="0" smtClean="0">
                <a:solidFill>
                  <a:srgbClr val="002060"/>
                </a:solidFill>
              </a:rPr>
              <a:t/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  } </a:t>
            </a:r>
          </a:p>
          <a:p>
            <a:pPr algn="just">
              <a:lnSpc>
                <a:spcPct val="150000"/>
              </a:lnSpc>
            </a:pPr>
            <a:endParaRPr lang="en-US" sz="2400" dirty="0" smtClean="0">
              <a:solidFill>
                <a:srgbClr val="C0000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solidFill>
                  <a:srgbClr val="C00000"/>
                </a:solidFill>
              </a:rPr>
              <a:t>For every loop iteration, the value of the current array element is assigned to  collection(or )list (and the array pointer is moved by one) - so on the next loop iteration, you'll be looking at the next array value.</a:t>
            </a:r>
            <a:endParaRPr lang="en-US" sz="2400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0491" y="-7620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381000"/>
            <a:ext cx="62484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r>
              <a:rPr lang="en-US" b="1" dirty="0" smtClean="0"/>
              <a:t>Example program for each Loop</a:t>
            </a:r>
          </a:p>
          <a:p>
            <a:r>
              <a:rPr lang="en-US" dirty="0" smtClean="0"/>
              <a:t>using System;</a:t>
            </a:r>
          </a:p>
          <a:p>
            <a:endParaRPr lang="en-US" dirty="0" smtClean="0"/>
          </a:p>
          <a:p>
            <a:r>
              <a:rPr lang="en-US" dirty="0" smtClean="0"/>
              <a:t>namespace ConsoleApplication3</a:t>
            </a:r>
          </a:p>
          <a:p>
            <a:r>
              <a:rPr lang="en-US" dirty="0" smtClean="0"/>
              <a:t>{</a:t>
            </a:r>
          </a:p>
          <a:p>
            <a:r>
              <a:rPr lang="en-US" dirty="0" smtClean="0"/>
              <a:t> class Program</a:t>
            </a:r>
          </a:p>
          <a:p>
            <a:r>
              <a:rPr lang="en-US" dirty="0" smtClean="0"/>
              <a:t> {</a:t>
            </a:r>
          </a:p>
          <a:p>
            <a:r>
              <a:rPr lang="en-US" dirty="0" smtClean="0"/>
              <a:t> static void Main(string[] </a:t>
            </a:r>
            <a:r>
              <a:rPr lang="en-US" dirty="0" err="1" smtClean="0"/>
              <a:t>args</a:t>
            </a:r>
            <a:r>
              <a:rPr lang="en-US" dirty="0" smtClean="0"/>
              <a:t>)</a:t>
            </a:r>
          </a:p>
          <a:p>
            <a:r>
              <a:rPr lang="en-US" dirty="0" smtClean="0"/>
              <a:t>{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, n;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[] a = new </a:t>
            </a:r>
            <a:r>
              <a:rPr lang="en-US" dirty="0" err="1" smtClean="0"/>
              <a:t>int</a:t>
            </a:r>
            <a:r>
              <a:rPr lang="en-US" dirty="0" smtClean="0"/>
              <a:t>[10];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Console.WriteLine</a:t>
            </a:r>
            <a:r>
              <a:rPr lang="en-US" dirty="0" smtClean="0"/>
              <a:t>("Enter number");</a:t>
            </a:r>
          </a:p>
          <a:p>
            <a:r>
              <a:rPr lang="en-US" dirty="0" smtClean="0"/>
              <a:t>n = </a:t>
            </a:r>
            <a:r>
              <a:rPr lang="en-US" dirty="0" err="1" smtClean="0"/>
              <a:t>int.Parse</a:t>
            </a:r>
            <a:r>
              <a:rPr lang="en-US" dirty="0" smtClean="0"/>
              <a:t>(</a:t>
            </a:r>
            <a:r>
              <a:rPr lang="en-US" dirty="0" err="1" smtClean="0"/>
              <a:t>Console.ReadLine</a:t>
            </a:r>
            <a:r>
              <a:rPr lang="en-US" dirty="0" smtClean="0"/>
              <a:t>());</a:t>
            </a:r>
          </a:p>
          <a:p>
            <a:r>
              <a:rPr lang="en-US" dirty="0" smtClean="0"/>
              <a:t> for(</a:t>
            </a:r>
            <a:r>
              <a:rPr lang="en-US" dirty="0" err="1" smtClean="0"/>
              <a:t>i</a:t>
            </a:r>
            <a:r>
              <a:rPr lang="en-US" dirty="0" smtClean="0"/>
              <a:t>=0; </a:t>
            </a:r>
            <a:r>
              <a:rPr lang="en-US" dirty="0" err="1" smtClean="0"/>
              <a:t>i</a:t>
            </a:r>
            <a:r>
              <a:rPr lang="en-US" dirty="0" smtClean="0"/>
              <a:t>&lt;=n; </a:t>
            </a:r>
            <a:r>
              <a:rPr lang="en-US" dirty="0" err="1" smtClean="0"/>
              <a:t>i</a:t>
            </a:r>
            <a:r>
              <a:rPr lang="en-US" dirty="0" smtClean="0"/>
              <a:t>++)</a:t>
            </a:r>
          </a:p>
          <a:p>
            <a:r>
              <a:rPr lang="en-US" dirty="0" smtClean="0"/>
              <a:t>        {</a:t>
            </a:r>
          </a:p>
          <a:p>
            <a:r>
              <a:rPr lang="en-US" dirty="0" smtClean="0"/>
              <a:t>           a[</a:t>
            </a:r>
            <a:r>
              <a:rPr lang="en-US" dirty="0" err="1" smtClean="0"/>
              <a:t>i</a:t>
            </a:r>
            <a:r>
              <a:rPr lang="en-US" dirty="0" smtClean="0"/>
              <a:t>] = </a:t>
            </a:r>
            <a:r>
              <a:rPr lang="en-US" dirty="0" err="1" smtClean="0"/>
              <a:t>int.Parse</a:t>
            </a:r>
            <a:r>
              <a:rPr lang="en-US" dirty="0" smtClean="0"/>
              <a:t>(</a:t>
            </a:r>
            <a:r>
              <a:rPr lang="en-US" dirty="0" err="1" smtClean="0"/>
              <a:t>Console.ReadLine</a:t>
            </a:r>
            <a:r>
              <a:rPr lang="en-US" dirty="0" smtClean="0"/>
              <a:t>());</a:t>
            </a:r>
          </a:p>
          <a:p>
            <a:r>
              <a:rPr lang="en-US" dirty="0" smtClean="0"/>
              <a:t>         }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495800" y="762000"/>
            <a:ext cx="54102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foreach</a:t>
            </a:r>
            <a:r>
              <a:rPr lang="en-US" dirty="0" smtClean="0"/>
              <a:t> ( </a:t>
            </a:r>
            <a:r>
              <a:rPr lang="en-US" dirty="0" err="1" smtClean="0"/>
              <a:t>int</a:t>
            </a:r>
            <a:r>
              <a:rPr lang="en-US" dirty="0" smtClean="0"/>
              <a:t> x in a)</a:t>
            </a:r>
          </a:p>
          <a:p>
            <a:r>
              <a:rPr lang="en-US" dirty="0" smtClean="0"/>
              <a:t>            {</a:t>
            </a:r>
          </a:p>
          <a:p>
            <a:r>
              <a:rPr lang="en-US" dirty="0" smtClean="0"/>
              <a:t>                </a:t>
            </a:r>
            <a:r>
              <a:rPr lang="en-US" dirty="0" err="1" smtClean="0"/>
              <a:t>Console.WriteLine</a:t>
            </a:r>
            <a:r>
              <a:rPr lang="en-US" dirty="0" smtClean="0"/>
              <a:t>("The Array elements:" + x);</a:t>
            </a:r>
          </a:p>
          <a:p>
            <a:r>
              <a:rPr lang="en-US" dirty="0" smtClean="0"/>
              <a:t>            }</a:t>
            </a:r>
          </a:p>
          <a:p>
            <a:endParaRPr lang="en-US" dirty="0" smtClean="0"/>
          </a:p>
          <a:p>
            <a:r>
              <a:rPr lang="en-US" dirty="0" smtClean="0"/>
              <a:t>            </a:t>
            </a:r>
          </a:p>
          <a:p>
            <a:r>
              <a:rPr lang="en-US" dirty="0" smtClean="0"/>
              <a:t>            </a:t>
            </a:r>
            <a:r>
              <a:rPr lang="en-US" dirty="0" err="1" smtClean="0"/>
              <a:t>Console.ReadLine</a:t>
            </a:r>
            <a:r>
              <a:rPr lang="en-US" dirty="0" smtClean="0"/>
              <a:t>();</a:t>
            </a:r>
          </a:p>
          <a:p>
            <a:endParaRPr lang="en-US" dirty="0" smtClean="0"/>
          </a:p>
          <a:p>
            <a:r>
              <a:rPr lang="en-US" dirty="0" smtClean="0"/>
              <a:t>        }</a:t>
            </a:r>
          </a:p>
          <a:p>
            <a:r>
              <a:rPr lang="en-US" dirty="0" smtClean="0"/>
              <a:t> 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0491" y="-7620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838200"/>
            <a:ext cx="9296400" cy="5562600"/>
          </a:xfrm>
        </p:spPr>
        <p:txBody>
          <a:bodyPr>
            <a:normAutofit/>
          </a:bodyPr>
          <a:lstStyle/>
          <a:p>
            <a:pPr marL="514292" indent="-514292">
              <a:buAutoNum type="arabicPeriod"/>
            </a:pPr>
            <a:r>
              <a:rPr lang="en-US" dirty="0" smtClean="0">
                <a:solidFill>
                  <a:srgbClr val="7030A0"/>
                </a:solidFill>
              </a:rPr>
              <a:t>break</a:t>
            </a:r>
          </a:p>
          <a:p>
            <a:pPr marL="514292" indent="-514292">
              <a:buNone/>
            </a:pPr>
            <a:r>
              <a:rPr lang="en-US" dirty="0" smtClean="0">
                <a:solidFill>
                  <a:srgbClr val="7030A0"/>
                </a:solidFill>
              </a:rPr>
              <a:t>2.continue</a:t>
            </a:r>
          </a:p>
          <a:p>
            <a:pPr marL="514292" indent="-514292">
              <a:buNone/>
            </a:pPr>
            <a:r>
              <a:rPr lang="en-US" sz="2400" b="1" u="sng" dirty="0" smtClean="0">
                <a:solidFill>
                  <a:srgbClr val="7030A0"/>
                </a:solidFill>
              </a:rPr>
              <a:t>Break</a:t>
            </a:r>
          </a:p>
          <a:p>
            <a:pPr marL="514292" indent="-514292"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The break statement can be  used with in while dowhile,for and switch statement.</a:t>
            </a:r>
          </a:p>
          <a:p>
            <a:pPr marL="514292" indent="-514292">
              <a:buNone/>
            </a:pPr>
            <a:r>
              <a:rPr lang="en-US" sz="2400" b="1" u="sng" dirty="0" smtClean="0">
                <a:solidFill>
                  <a:srgbClr val="7030A0"/>
                </a:solidFill>
              </a:rPr>
              <a:t>SYNTAX:     </a:t>
            </a:r>
          </a:p>
          <a:p>
            <a:pPr marL="514292" indent="-514292"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             </a:t>
            </a:r>
            <a:r>
              <a:rPr lang="en-US" sz="2400" b="1" dirty="0" smtClean="0">
                <a:solidFill>
                  <a:srgbClr val="C00000"/>
                </a:solidFill>
              </a:rPr>
              <a:t>break;</a:t>
            </a:r>
          </a:p>
          <a:p>
            <a:pPr marL="514292" indent="-514292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 smtClean="0">
                <a:solidFill>
                  <a:srgbClr val="C00000"/>
                </a:solidFill>
              </a:rPr>
              <a:t> When break statement is encountered with in the body of loop, the  execution of loop is interrupted(Exit)</a:t>
            </a:r>
          </a:p>
          <a:p>
            <a:pPr marL="514292" indent="-514292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 smtClean="0">
                <a:solidFill>
                  <a:srgbClr val="C00000"/>
                </a:solidFill>
              </a:rPr>
              <a:t>And the program control is transfer to exit point of loop</a:t>
            </a:r>
          </a:p>
          <a:p>
            <a:pPr marL="514292" indent="-514292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 smtClean="0">
                <a:solidFill>
                  <a:srgbClr val="C00000"/>
                </a:solidFill>
              </a:rPr>
              <a:t>Then the program continues with the statement immediately following the loop</a:t>
            </a:r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z="4000" b="1" u="sng" dirty="0" smtClean="0"/>
              <a:t>Conditional Jumping</a:t>
            </a:r>
            <a:r>
              <a:rPr lang="en-US" sz="4000" b="1" u="sng" dirty="0"/>
              <a:t/>
            </a:r>
            <a:br>
              <a:rPr lang="en-US" sz="4000" b="1" u="sng" dirty="0"/>
            </a:br>
            <a:endParaRPr lang="en-US" sz="4000" b="1" u="sn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0491" y="-7620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57400" y="381000"/>
            <a:ext cx="4953000" cy="60016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dirty="0" smtClean="0"/>
              <a:t>// </a:t>
            </a:r>
            <a:r>
              <a:rPr lang="en-US" sz="1600" b="1" dirty="0" smtClean="0"/>
              <a:t>break example  program</a:t>
            </a:r>
          </a:p>
          <a:p>
            <a:r>
              <a:rPr lang="en-US" sz="1600" dirty="0" smtClean="0"/>
              <a:t>using System;</a:t>
            </a:r>
          </a:p>
          <a:p>
            <a:r>
              <a:rPr lang="en-US" sz="1600" dirty="0" smtClean="0"/>
              <a:t>namespace ConsoleApplication3</a:t>
            </a:r>
          </a:p>
          <a:p>
            <a:r>
              <a:rPr lang="en-US" sz="1600" dirty="0" smtClean="0"/>
              <a:t>{</a:t>
            </a:r>
          </a:p>
          <a:p>
            <a:r>
              <a:rPr lang="en-US" sz="1600" dirty="0" smtClean="0"/>
              <a:t>    class Program</a:t>
            </a:r>
          </a:p>
          <a:p>
            <a:r>
              <a:rPr lang="en-US" sz="1600" dirty="0" smtClean="0"/>
              <a:t>    {</a:t>
            </a:r>
          </a:p>
          <a:p>
            <a:r>
              <a:rPr lang="en-US" sz="1600" dirty="0" smtClean="0"/>
              <a:t>        static void Main(string[] </a:t>
            </a:r>
            <a:r>
              <a:rPr lang="en-US" sz="1600" dirty="0" err="1" smtClean="0"/>
              <a:t>args</a:t>
            </a:r>
            <a:r>
              <a:rPr lang="en-US" sz="1600" dirty="0" smtClean="0"/>
              <a:t>)</a:t>
            </a:r>
          </a:p>
          <a:p>
            <a:r>
              <a:rPr lang="en-US" sz="1600" dirty="0" smtClean="0"/>
              <a:t>        {</a:t>
            </a:r>
          </a:p>
          <a:p>
            <a:r>
              <a:rPr lang="en-US" sz="1600" dirty="0" smtClean="0"/>
              <a:t>            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, n;           </a:t>
            </a:r>
          </a:p>
          <a:p>
            <a:r>
              <a:rPr lang="en-US" sz="1600" dirty="0" smtClean="0"/>
              <a:t>	 </a:t>
            </a:r>
            <a:r>
              <a:rPr lang="en-US" sz="1600" dirty="0" err="1" smtClean="0"/>
              <a:t>Console.WriteLine</a:t>
            </a:r>
            <a:r>
              <a:rPr lang="en-US" sz="1600" dirty="0" smtClean="0"/>
              <a:t>("Enter number");</a:t>
            </a:r>
          </a:p>
          <a:p>
            <a:r>
              <a:rPr lang="en-US" sz="1600" dirty="0" smtClean="0"/>
              <a:t>            n = </a:t>
            </a:r>
            <a:r>
              <a:rPr lang="en-US" sz="1600" dirty="0" err="1" smtClean="0"/>
              <a:t>int.Parse</a:t>
            </a:r>
            <a:r>
              <a:rPr lang="en-US" sz="1600" dirty="0" smtClean="0"/>
              <a:t>(</a:t>
            </a:r>
            <a:r>
              <a:rPr lang="en-US" sz="1600" dirty="0" err="1" smtClean="0"/>
              <a:t>Console.ReadLine</a:t>
            </a:r>
            <a:r>
              <a:rPr lang="en-US" sz="1600" dirty="0" smtClean="0"/>
              <a:t>());</a:t>
            </a:r>
          </a:p>
          <a:p>
            <a:r>
              <a:rPr lang="en-US" sz="1600" dirty="0" smtClean="0"/>
              <a:t>            for(</a:t>
            </a:r>
            <a:r>
              <a:rPr lang="en-US" sz="1600" dirty="0" err="1" smtClean="0"/>
              <a:t>i</a:t>
            </a:r>
            <a:r>
              <a:rPr lang="en-US" sz="1600" dirty="0" smtClean="0"/>
              <a:t>=1; </a:t>
            </a:r>
            <a:r>
              <a:rPr lang="en-US" sz="1600" dirty="0" err="1" smtClean="0"/>
              <a:t>i</a:t>
            </a:r>
            <a:r>
              <a:rPr lang="en-US" sz="1600" dirty="0" smtClean="0"/>
              <a:t>&lt;=n; </a:t>
            </a:r>
            <a:r>
              <a:rPr lang="en-US" sz="1600" dirty="0" err="1" smtClean="0"/>
              <a:t>i</a:t>
            </a:r>
            <a:r>
              <a:rPr lang="en-US" sz="1600" dirty="0" smtClean="0"/>
              <a:t>++)</a:t>
            </a:r>
          </a:p>
          <a:p>
            <a:r>
              <a:rPr lang="en-US" sz="1600" dirty="0" smtClean="0"/>
              <a:t>                        {</a:t>
            </a:r>
          </a:p>
          <a:p>
            <a:r>
              <a:rPr lang="en-US" sz="1600" dirty="0" smtClean="0"/>
              <a:t>                            if (</a:t>
            </a:r>
            <a:r>
              <a:rPr lang="en-US" sz="1600" dirty="0" err="1" smtClean="0"/>
              <a:t>i</a:t>
            </a:r>
            <a:r>
              <a:rPr lang="en-US" sz="1600" dirty="0" smtClean="0"/>
              <a:t> == 5)</a:t>
            </a:r>
          </a:p>
          <a:p>
            <a:r>
              <a:rPr lang="en-US" sz="1600" dirty="0" smtClean="0"/>
              <a:t>                            {</a:t>
            </a:r>
          </a:p>
          <a:p>
            <a:r>
              <a:rPr lang="en-US" sz="1600" dirty="0" smtClean="0"/>
              <a:t>                                </a:t>
            </a:r>
            <a:r>
              <a:rPr lang="en-US" sz="1600" dirty="0" err="1" smtClean="0"/>
              <a:t>Console.WriteLine</a:t>
            </a:r>
            <a:r>
              <a:rPr lang="en-US" sz="1600" dirty="0" smtClean="0"/>
              <a:t>(" Welcome");</a:t>
            </a:r>
          </a:p>
          <a:p>
            <a:r>
              <a:rPr lang="en-US" sz="1600" dirty="0" smtClean="0"/>
              <a:t>                                break;</a:t>
            </a:r>
          </a:p>
          <a:p>
            <a:r>
              <a:rPr lang="en-US" sz="1600" dirty="0" smtClean="0"/>
              <a:t>                            }</a:t>
            </a:r>
          </a:p>
          <a:p>
            <a:r>
              <a:rPr lang="en-US" sz="1600" dirty="0" smtClean="0"/>
              <a:t>                            </a:t>
            </a:r>
            <a:r>
              <a:rPr lang="en-US" sz="1600" dirty="0" err="1" smtClean="0"/>
              <a:t>Console.WriteLine</a:t>
            </a:r>
            <a:r>
              <a:rPr lang="en-US" sz="1600" dirty="0" smtClean="0"/>
              <a:t>("number" + </a:t>
            </a:r>
            <a:r>
              <a:rPr lang="en-US" sz="1600" dirty="0" err="1" smtClean="0"/>
              <a:t>i</a:t>
            </a:r>
            <a:r>
              <a:rPr lang="en-US" sz="1600" dirty="0" smtClean="0"/>
              <a:t>);</a:t>
            </a:r>
          </a:p>
          <a:p>
            <a:r>
              <a:rPr lang="en-US" sz="1600" dirty="0" smtClean="0"/>
              <a:t>                            }</a:t>
            </a:r>
          </a:p>
          <a:p>
            <a:r>
              <a:rPr lang="en-US" sz="1600" dirty="0" smtClean="0"/>
              <a:t>	   </a:t>
            </a:r>
            <a:r>
              <a:rPr lang="en-US" sz="1600" dirty="0" err="1" smtClean="0"/>
              <a:t>Console.ReadLine</a:t>
            </a:r>
            <a:r>
              <a:rPr lang="en-US" sz="1600" dirty="0" smtClean="0"/>
              <a:t>();</a:t>
            </a:r>
          </a:p>
          <a:p>
            <a:r>
              <a:rPr lang="en-US" sz="1600" dirty="0" smtClean="0"/>
              <a:t>	 }</a:t>
            </a:r>
          </a:p>
          <a:p>
            <a:r>
              <a:rPr lang="en-US" sz="1600" dirty="0" smtClean="0"/>
              <a:t>             }</a:t>
            </a:r>
          </a:p>
          <a:p>
            <a:r>
              <a:rPr lang="en-US" sz="1600" dirty="0" smtClean="0"/>
              <a:t>}</a:t>
            </a:r>
            <a:endParaRPr lang="en-US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0491" y="-7620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838200"/>
            <a:ext cx="9296400" cy="5562600"/>
          </a:xfrm>
        </p:spPr>
        <p:txBody>
          <a:bodyPr>
            <a:normAutofit/>
          </a:bodyPr>
          <a:lstStyle/>
          <a:p>
            <a:pPr marL="514292" indent="-514292">
              <a:buNone/>
            </a:pPr>
            <a:r>
              <a:rPr lang="en-US" b="1" u="sng" dirty="0" smtClean="0">
                <a:solidFill>
                  <a:srgbClr val="7030A0"/>
                </a:solidFill>
              </a:rPr>
              <a:t>2.continue</a:t>
            </a:r>
          </a:p>
          <a:p>
            <a:pPr marL="514292" indent="-514292">
              <a:buNone/>
            </a:pPr>
            <a:r>
              <a:rPr lang="en-US" dirty="0" smtClean="0"/>
              <a:t>The continue statement is another loop interruption statement</a:t>
            </a:r>
          </a:p>
          <a:p>
            <a:pPr marL="514292" indent="-514292">
              <a:buNone/>
            </a:pPr>
            <a:r>
              <a:rPr lang="en-US" sz="2400" b="1" u="sng" dirty="0" smtClean="0">
                <a:solidFill>
                  <a:srgbClr val="7030A0"/>
                </a:solidFill>
              </a:rPr>
              <a:t>SYNTAX:     </a:t>
            </a:r>
          </a:p>
          <a:p>
            <a:pPr marL="514292" indent="-514292"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             </a:t>
            </a:r>
            <a:r>
              <a:rPr lang="en-US" sz="2400" b="1" dirty="0" smtClean="0">
                <a:solidFill>
                  <a:srgbClr val="002060"/>
                </a:solidFill>
              </a:rPr>
              <a:t>continue;</a:t>
            </a:r>
          </a:p>
          <a:p>
            <a:pPr marL="514292" indent="-514292">
              <a:buFont typeface="Wingdings" pitchFamily="2" charset="2"/>
              <a:buChar char="ü"/>
            </a:pPr>
            <a:r>
              <a:rPr lang="en-US" sz="2400" b="1" dirty="0" smtClean="0">
                <a:solidFill>
                  <a:srgbClr val="C00000"/>
                </a:solidFill>
              </a:rPr>
              <a:t>It does not terminate the loop instead of it only interrupts a particular iteration.</a:t>
            </a:r>
          </a:p>
          <a:p>
            <a:pPr marL="514292" indent="-514292">
              <a:buFont typeface="Wingdings" pitchFamily="2" charset="2"/>
              <a:buChar char="ü"/>
            </a:pPr>
            <a:r>
              <a:rPr lang="en-US" sz="2400" b="1" dirty="0" smtClean="0">
                <a:solidFill>
                  <a:srgbClr val="C00000"/>
                </a:solidFill>
              </a:rPr>
              <a:t>(i.e.) if caused loop to be continued with next iteration after skipping some statement</a:t>
            </a:r>
          </a:p>
          <a:p>
            <a:pPr marL="514292" indent="-514292">
              <a:buFont typeface="Wingdings" pitchFamily="2" charset="2"/>
              <a:buChar char="ü"/>
            </a:pPr>
            <a:r>
              <a:rPr lang="en-US" sz="2400" b="1" dirty="0" smtClean="0">
                <a:solidFill>
                  <a:srgbClr val="C00000"/>
                </a:solidFill>
              </a:rPr>
              <a:t>The continue statement can be evaluated while, do while ,for loop all statement in body of loop following statement or skipping</a:t>
            </a:r>
          </a:p>
          <a:p>
            <a:pPr marL="514292" indent="-514292">
              <a:lnSpc>
                <a:spcPct val="150000"/>
              </a:lnSpc>
              <a:buFont typeface="Wingdings" pitchFamily="2" charset="2"/>
              <a:buChar char="ü"/>
            </a:pPr>
            <a:endParaRPr lang="en-US" sz="2000" dirty="0" smtClean="0">
              <a:solidFill>
                <a:srgbClr val="C0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0491" y="-7620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81200" y="152400"/>
            <a:ext cx="4953000" cy="63709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700" b="1" dirty="0" smtClean="0"/>
              <a:t>// continue example </a:t>
            </a:r>
          </a:p>
          <a:p>
            <a:r>
              <a:rPr lang="en-US" sz="1700" dirty="0" smtClean="0"/>
              <a:t>using System;</a:t>
            </a:r>
          </a:p>
          <a:p>
            <a:endParaRPr lang="en-US" sz="1700" dirty="0" smtClean="0"/>
          </a:p>
          <a:p>
            <a:r>
              <a:rPr lang="en-US" sz="1700" dirty="0" smtClean="0"/>
              <a:t>namespace ConsoleApplication3</a:t>
            </a:r>
          </a:p>
          <a:p>
            <a:r>
              <a:rPr lang="en-US" sz="1700" dirty="0" smtClean="0"/>
              <a:t>{</a:t>
            </a:r>
          </a:p>
          <a:p>
            <a:r>
              <a:rPr lang="en-US" sz="1700" dirty="0" smtClean="0"/>
              <a:t>    class Program</a:t>
            </a:r>
          </a:p>
          <a:p>
            <a:r>
              <a:rPr lang="en-US" sz="1700" dirty="0" smtClean="0"/>
              <a:t>    {</a:t>
            </a:r>
          </a:p>
          <a:p>
            <a:r>
              <a:rPr lang="en-US" sz="1700" dirty="0" smtClean="0"/>
              <a:t>        static void Main(string[] </a:t>
            </a:r>
            <a:r>
              <a:rPr lang="en-US" sz="1700" dirty="0" err="1" smtClean="0"/>
              <a:t>args</a:t>
            </a:r>
            <a:r>
              <a:rPr lang="en-US" sz="1700" dirty="0" smtClean="0"/>
              <a:t>)</a:t>
            </a:r>
          </a:p>
          <a:p>
            <a:r>
              <a:rPr lang="en-US" sz="1700" dirty="0" smtClean="0"/>
              <a:t>        {</a:t>
            </a:r>
          </a:p>
          <a:p>
            <a:r>
              <a:rPr lang="en-US" sz="1700" dirty="0" smtClean="0"/>
              <a:t>            </a:t>
            </a:r>
            <a:r>
              <a:rPr lang="en-US" sz="1700" dirty="0" err="1" smtClean="0"/>
              <a:t>int</a:t>
            </a:r>
            <a:r>
              <a:rPr lang="en-US" sz="1700" dirty="0" smtClean="0"/>
              <a:t> </a:t>
            </a:r>
            <a:r>
              <a:rPr lang="en-US" sz="1700" dirty="0" err="1" smtClean="0"/>
              <a:t>i</a:t>
            </a:r>
            <a:r>
              <a:rPr lang="en-US" sz="1700" dirty="0" smtClean="0"/>
              <a:t>, n;</a:t>
            </a:r>
          </a:p>
          <a:p>
            <a:r>
              <a:rPr lang="en-US" sz="1700" dirty="0" smtClean="0"/>
              <a:t>           </a:t>
            </a:r>
            <a:r>
              <a:rPr lang="en-US" sz="1700" dirty="0" err="1" smtClean="0"/>
              <a:t>Console.WriteLine</a:t>
            </a:r>
            <a:r>
              <a:rPr lang="en-US" sz="1700" dirty="0" smtClean="0"/>
              <a:t>("Enter number");</a:t>
            </a:r>
          </a:p>
          <a:p>
            <a:r>
              <a:rPr lang="en-US" sz="1700" dirty="0" smtClean="0"/>
              <a:t>            n = </a:t>
            </a:r>
            <a:r>
              <a:rPr lang="en-US" sz="1700" dirty="0" err="1" smtClean="0"/>
              <a:t>int.Parse</a:t>
            </a:r>
            <a:r>
              <a:rPr lang="en-US" sz="1700" dirty="0" smtClean="0"/>
              <a:t>(</a:t>
            </a:r>
            <a:r>
              <a:rPr lang="en-US" sz="1700" dirty="0" err="1" smtClean="0"/>
              <a:t>Console.ReadLine</a:t>
            </a:r>
            <a:r>
              <a:rPr lang="en-US" sz="1700" dirty="0" smtClean="0"/>
              <a:t>());</a:t>
            </a:r>
          </a:p>
          <a:p>
            <a:r>
              <a:rPr lang="en-US" sz="1700" dirty="0" smtClean="0"/>
              <a:t>            for(</a:t>
            </a:r>
            <a:r>
              <a:rPr lang="en-US" sz="1700" dirty="0" err="1" smtClean="0"/>
              <a:t>i</a:t>
            </a:r>
            <a:r>
              <a:rPr lang="en-US" sz="1700" dirty="0" smtClean="0"/>
              <a:t>=1; </a:t>
            </a:r>
            <a:r>
              <a:rPr lang="en-US" sz="1700" dirty="0" err="1" smtClean="0"/>
              <a:t>i</a:t>
            </a:r>
            <a:r>
              <a:rPr lang="en-US" sz="1700" dirty="0" smtClean="0"/>
              <a:t>&lt;=n; </a:t>
            </a:r>
            <a:r>
              <a:rPr lang="en-US" sz="1700" dirty="0" err="1" smtClean="0"/>
              <a:t>i</a:t>
            </a:r>
            <a:r>
              <a:rPr lang="en-US" sz="1700" dirty="0" smtClean="0"/>
              <a:t>++)</a:t>
            </a:r>
          </a:p>
          <a:p>
            <a:r>
              <a:rPr lang="en-US" sz="1700" dirty="0" smtClean="0"/>
              <a:t>                        {</a:t>
            </a:r>
          </a:p>
          <a:p>
            <a:r>
              <a:rPr lang="en-US" sz="1700" dirty="0" smtClean="0"/>
              <a:t>                            if (</a:t>
            </a:r>
            <a:r>
              <a:rPr lang="en-US" sz="1700" dirty="0" err="1" smtClean="0"/>
              <a:t>i</a:t>
            </a:r>
            <a:r>
              <a:rPr lang="en-US" sz="1700" dirty="0" smtClean="0"/>
              <a:t> == 5)</a:t>
            </a:r>
          </a:p>
          <a:p>
            <a:r>
              <a:rPr lang="en-US" sz="1700" dirty="0" smtClean="0"/>
              <a:t>                            {</a:t>
            </a:r>
          </a:p>
          <a:p>
            <a:r>
              <a:rPr lang="en-US" sz="1700" dirty="0" smtClean="0"/>
              <a:t>                              continue;</a:t>
            </a:r>
          </a:p>
          <a:p>
            <a:r>
              <a:rPr lang="en-US" sz="1700" dirty="0" smtClean="0"/>
              <a:t>                            }</a:t>
            </a:r>
          </a:p>
          <a:p>
            <a:r>
              <a:rPr lang="en-US" sz="1700" dirty="0" smtClean="0"/>
              <a:t>                            </a:t>
            </a:r>
            <a:r>
              <a:rPr lang="en-US" sz="1700" dirty="0" err="1" smtClean="0"/>
              <a:t>Console.WriteLine</a:t>
            </a:r>
            <a:r>
              <a:rPr lang="en-US" sz="1700" dirty="0" smtClean="0"/>
              <a:t>("number" + </a:t>
            </a:r>
            <a:r>
              <a:rPr lang="en-US" sz="1700" dirty="0" err="1" smtClean="0"/>
              <a:t>i</a:t>
            </a:r>
            <a:r>
              <a:rPr lang="en-US" sz="1700" dirty="0" smtClean="0"/>
              <a:t>);</a:t>
            </a:r>
          </a:p>
          <a:p>
            <a:r>
              <a:rPr lang="en-US" sz="1700" dirty="0" smtClean="0"/>
              <a:t>                            }</a:t>
            </a:r>
          </a:p>
          <a:p>
            <a:r>
              <a:rPr lang="en-US" sz="1700" dirty="0" smtClean="0"/>
              <a:t>	</a:t>
            </a:r>
            <a:r>
              <a:rPr lang="en-US" sz="1700" dirty="0" err="1" smtClean="0"/>
              <a:t>Console.ReadLine</a:t>
            </a:r>
            <a:r>
              <a:rPr lang="en-US" sz="1700" dirty="0" smtClean="0"/>
              <a:t>();</a:t>
            </a:r>
          </a:p>
          <a:p>
            <a:r>
              <a:rPr lang="en-US" sz="1700" dirty="0" smtClean="0"/>
              <a:t>	} </a:t>
            </a:r>
          </a:p>
          <a:p>
            <a:r>
              <a:rPr lang="en-US" sz="1700" dirty="0" smtClean="0"/>
              <a:t>              }</a:t>
            </a:r>
          </a:p>
          <a:p>
            <a:r>
              <a:rPr lang="en-US" sz="1700" dirty="0" smtClean="0"/>
              <a:t>}</a:t>
            </a:r>
            <a:endParaRPr lang="en-US" sz="17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0491" y="-7620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838200"/>
            <a:ext cx="9296400" cy="5562600"/>
          </a:xfrm>
        </p:spPr>
        <p:txBody>
          <a:bodyPr>
            <a:normAutofit/>
          </a:bodyPr>
          <a:lstStyle/>
          <a:p>
            <a:pPr marL="514292" indent="-514292">
              <a:buNone/>
            </a:pPr>
            <a:r>
              <a:rPr lang="en-US" b="1" u="sng" dirty="0" smtClean="0">
                <a:solidFill>
                  <a:srgbClr val="7030A0"/>
                </a:solidFill>
              </a:rPr>
              <a:t>  go to</a:t>
            </a:r>
          </a:p>
          <a:p>
            <a:pPr marL="514292" indent="-514292">
              <a:buNone/>
            </a:pPr>
            <a:r>
              <a:rPr lang="en-US" sz="2400" b="1" dirty="0" smtClean="0">
                <a:solidFill>
                  <a:srgbClr val="002060"/>
                </a:solidFill>
              </a:rPr>
              <a:t> the go to statement is unconditional looping statement    </a:t>
            </a:r>
          </a:p>
          <a:p>
            <a:pPr marL="514292" indent="-514292">
              <a:buNone/>
            </a:pPr>
            <a:r>
              <a:rPr lang="en-US" sz="2000" b="1" u="sng" dirty="0" smtClean="0">
                <a:solidFill>
                  <a:srgbClr val="FF0000"/>
                </a:solidFill>
              </a:rPr>
              <a:t>General form</a:t>
            </a:r>
          </a:p>
          <a:p>
            <a:pPr marL="514292" indent="-514292">
              <a:buNone/>
            </a:pPr>
            <a:r>
              <a:rPr lang="en-US" sz="2000" b="1" dirty="0" smtClean="0">
                <a:solidFill>
                  <a:schemeClr val="accent4"/>
                </a:solidFill>
              </a:rPr>
              <a:t>Backward:</a:t>
            </a:r>
          </a:p>
          <a:p>
            <a:pPr marL="514292" indent="-514292">
              <a:buNone/>
            </a:pPr>
            <a:r>
              <a:rPr lang="en-US" sz="2000" b="1" dirty="0" smtClean="0"/>
              <a:t> go to statement _Label;</a:t>
            </a:r>
          </a:p>
          <a:p>
            <a:pPr marL="514292" indent="-514292">
              <a:buNone/>
            </a:pPr>
            <a:r>
              <a:rPr lang="en-US" sz="2000" b="1" dirty="0" smtClean="0"/>
              <a:t>Label:					Backward</a:t>
            </a:r>
          </a:p>
          <a:p>
            <a:pPr marL="514292" indent="-514292">
              <a:buNone/>
            </a:pPr>
            <a:r>
              <a:rPr lang="en-US" sz="2000" b="1" dirty="0" smtClean="0"/>
              <a:t>Statement;</a:t>
            </a:r>
          </a:p>
          <a:p>
            <a:pPr marL="514292" indent="-514292">
              <a:buNone/>
            </a:pPr>
            <a:endParaRPr lang="en-US" sz="2000" b="1" dirty="0" smtClean="0"/>
          </a:p>
          <a:p>
            <a:pPr marL="514292" indent="-514292">
              <a:buNone/>
            </a:pPr>
            <a:r>
              <a:rPr lang="en-US" sz="2000" b="1" dirty="0" smtClean="0">
                <a:solidFill>
                  <a:schemeClr val="accent4"/>
                </a:solidFill>
              </a:rPr>
              <a:t> Forward:</a:t>
            </a:r>
          </a:p>
          <a:p>
            <a:pPr marL="514292" indent="-514292">
              <a:buNone/>
            </a:pPr>
            <a:r>
              <a:rPr lang="en-US" sz="2000" b="1" dirty="0" smtClean="0"/>
              <a:t>Label:</a:t>
            </a:r>
          </a:p>
          <a:p>
            <a:pPr marL="514292" indent="-514292">
              <a:buNone/>
            </a:pPr>
            <a:r>
              <a:rPr lang="en-US" sz="2000" b="1" dirty="0" smtClean="0"/>
              <a:t>Statement;				Forward</a:t>
            </a:r>
          </a:p>
          <a:p>
            <a:pPr marL="514292" indent="-514292">
              <a:buNone/>
            </a:pPr>
            <a:r>
              <a:rPr lang="en-US" sz="2000" b="1" dirty="0" smtClean="0"/>
              <a:t> go to statement _Label;</a:t>
            </a:r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z="4000" b="1" u="sng" dirty="0" smtClean="0"/>
              <a:t>Un  Conditional Jumping</a:t>
            </a:r>
            <a:r>
              <a:rPr lang="en-US" sz="4000" b="1" u="sng" dirty="0"/>
              <a:t/>
            </a:r>
            <a:br>
              <a:rPr lang="en-US" sz="4000" b="1" u="sng" dirty="0"/>
            </a:br>
            <a:endParaRPr lang="en-US" sz="4000" b="1" u="sng" dirty="0"/>
          </a:p>
        </p:txBody>
      </p:sp>
      <p:grpSp>
        <p:nvGrpSpPr>
          <p:cNvPr id="2" name="Group 12"/>
          <p:cNvGrpSpPr/>
          <p:nvPr/>
        </p:nvGrpSpPr>
        <p:grpSpPr>
          <a:xfrm>
            <a:off x="1600200" y="4572000"/>
            <a:ext cx="2210594" cy="838200"/>
            <a:chOff x="1600200" y="4267200"/>
            <a:chExt cx="2210594" cy="763588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3048000" y="5029200"/>
              <a:ext cx="762000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 flipH="1" flipV="1">
              <a:off x="3467100" y="4686300"/>
              <a:ext cx="685800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rot="10800000">
              <a:off x="1600200" y="4267200"/>
              <a:ext cx="2209800" cy="762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" name="Group 13"/>
          <p:cNvGrpSpPr/>
          <p:nvPr/>
        </p:nvGrpSpPr>
        <p:grpSpPr>
          <a:xfrm flipV="1">
            <a:off x="2438400" y="2743200"/>
            <a:ext cx="1981200" cy="609600"/>
            <a:chOff x="1600200" y="4267200"/>
            <a:chExt cx="2210594" cy="763588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3048000" y="5029200"/>
              <a:ext cx="762000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5400000" flipH="1" flipV="1">
              <a:off x="3467100" y="4686300"/>
              <a:ext cx="685800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rot="10800000">
              <a:off x="1600200" y="4267200"/>
              <a:ext cx="2209800" cy="762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0491" y="-7620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838200"/>
            <a:ext cx="9296400" cy="5562600"/>
          </a:xfrm>
        </p:spPr>
        <p:txBody>
          <a:bodyPr>
            <a:normAutofit fontScale="92500"/>
          </a:bodyPr>
          <a:lstStyle/>
          <a:p>
            <a:pPr marL="514292" indent="-514292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goto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statement is used to alter the normal sequence of program execution by transferring control to some other part of program</a:t>
            </a:r>
          </a:p>
          <a:p>
            <a:pPr marL="514292" indent="-514292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label: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is identifier of statement to which branching an appears in same function in form label: statement</a:t>
            </a:r>
          </a:p>
          <a:p>
            <a:pPr marL="514292" indent="-514292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The statement can have same labels the execution of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goto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statement transferred program control to the statement indicated by the label these statement is executed next</a:t>
            </a:r>
            <a:r>
              <a:rPr lang="en-US" sz="2000" b="1" dirty="0" smtClean="0"/>
              <a:t>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0491" y="-7620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152400"/>
            <a:ext cx="4953000" cy="68941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700" b="1" dirty="0" smtClean="0"/>
              <a:t> //  </a:t>
            </a:r>
            <a:r>
              <a:rPr lang="en-US" sz="1700" b="1" dirty="0" err="1" smtClean="0"/>
              <a:t>goto</a:t>
            </a:r>
            <a:r>
              <a:rPr lang="en-US" sz="1700" b="1" dirty="0" smtClean="0"/>
              <a:t> example program </a:t>
            </a:r>
          </a:p>
          <a:p>
            <a:r>
              <a:rPr lang="en-US" sz="1700" dirty="0" smtClean="0"/>
              <a:t>using System;</a:t>
            </a:r>
          </a:p>
          <a:p>
            <a:r>
              <a:rPr lang="en-US" sz="1700" dirty="0" smtClean="0"/>
              <a:t>namespace ConsoleApplication3</a:t>
            </a:r>
          </a:p>
          <a:p>
            <a:r>
              <a:rPr lang="en-US" sz="1700" dirty="0" smtClean="0"/>
              <a:t>{</a:t>
            </a:r>
          </a:p>
          <a:p>
            <a:r>
              <a:rPr lang="en-US" sz="1700" dirty="0" smtClean="0"/>
              <a:t>    class Program</a:t>
            </a:r>
          </a:p>
          <a:p>
            <a:r>
              <a:rPr lang="en-US" sz="1700" dirty="0" smtClean="0"/>
              <a:t>    {</a:t>
            </a:r>
          </a:p>
          <a:p>
            <a:r>
              <a:rPr lang="en-US" sz="1700" dirty="0" smtClean="0"/>
              <a:t>        static void Main(string[] </a:t>
            </a:r>
            <a:r>
              <a:rPr lang="en-US" sz="1700" dirty="0" err="1" smtClean="0"/>
              <a:t>args</a:t>
            </a:r>
            <a:r>
              <a:rPr lang="en-US" sz="1700" dirty="0" smtClean="0"/>
              <a:t>)</a:t>
            </a:r>
          </a:p>
          <a:p>
            <a:r>
              <a:rPr lang="en-US" sz="1700" dirty="0" smtClean="0"/>
              <a:t>        {</a:t>
            </a:r>
          </a:p>
          <a:p>
            <a:r>
              <a:rPr lang="en-US" sz="1700" dirty="0" smtClean="0"/>
              <a:t>            </a:t>
            </a:r>
            <a:r>
              <a:rPr lang="en-US" sz="1700" dirty="0" err="1" smtClean="0"/>
              <a:t>int</a:t>
            </a:r>
            <a:r>
              <a:rPr lang="en-US" sz="1700" dirty="0" smtClean="0"/>
              <a:t> </a:t>
            </a:r>
            <a:r>
              <a:rPr lang="en-US" sz="1700" dirty="0" err="1" smtClean="0"/>
              <a:t>i</a:t>
            </a:r>
            <a:r>
              <a:rPr lang="en-US" sz="1700" dirty="0" smtClean="0"/>
              <a:t>, n;</a:t>
            </a:r>
          </a:p>
          <a:p>
            <a:r>
              <a:rPr lang="en-US" sz="1700" dirty="0" smtClean="0"/>
              <a:t>             </a:t>
            </a:r>
            <a:r>
              <a:rPr lang="en-US" sz="1700" dirty="0" err="1" smtClean="0"/>
              <a:t>Console.WriteLine</a:t>
            </a:r>
            <a:r>
              <a:rPr lang="en-US" sz="1700" dirty="0" smtClean="0"/>
              <a:t>("Enter number");</a:t>
            </a:r>
          </a:p>
          <a:p>
            <a:r>
              <a:rPr lang="en-US" sz="1700" dirty="0" smtClean="0"/>
              <a:t>            n = </a:t>
            </a:r>
            <a:r>
              <a:rPr lang="en-US" sz="1700" dirty="0" err="1" smtClean="0"/>
              <a:t>int.Parse</a:t>
            </a:r>
            <a:r>
              <a:rPr lang="en-US" sz="1700" dirty="0" smtClean="0"/>
              <a:t>(</a:t>
            </a:r>
            <a:r>
              <a:rPr lang="en-US" sz="1700" dirty="0" err="1" smtClean="0"/>
              <a:t>Console.ReadLine</a:t>
            </a:r>
            <a:r>
              <a:rPr lang="en-US" sz="1700" dirty="0" smtClean="0"/>
              <a:t>());</a:t>
            </a:r>
          </a:p>
          <a:p>
            <a:r>
              <a:rPr lang="en-US" sz="1700" dirty="0" smtClean="0"/>
              <a:t>            for(</a:t>
            </a:r>
            <a:r>
              <a:rPr lang="en-US" sz="1700" dirty="0" err="1" smtClean="0"/>
              <a:t>i</a:t>
            </a:r>
            <a:r>
              <a:rPr lang="en-US" sz="1700" dirty="0" smtClean="0"/>
              <a:t>=1; </a:t>
            </a:r>
            <a:r>
              <a:rPr lang="en-US" sz="1700" dirty="0" err="1" smtClean="0"/>
              <a:t>i</a:t>
            </a:r>
            <a:r>
              <a:rPr lang="en-US" sz="1700" dirty="0" smtClean="0"/>
              <a:t>&lt;=n; </a:t>
            </a:r>
            <a:r>
              <a:rPr lang="en-US" sz="1700" dirty="0" err="1" smtClean="0"/>
              <a:t>i</a:t>
            </a:r>
            <a:r>
              <a:rPr lang="en-US" sz="1700" dirty="0" smtClean="0"/>
              <a:t>++)</a:t>
            </a:r>
          </a:p>
          <a:p>
            <a:r>
              <a:rPr lang="en-US" sz="1700" dirty="0" smtClean="0"/>
              <a:t>                        {</a:t>
            </a:r>
          </a:p>
          <a:p>
            <a:r>
              <a:rPr lang="en-US" sz="1700" dirty="0" smtClean="0"/>
              <a:t>                            if (</a:t>
            </a:r>
            <a:r>
              <a:rPr lang="en-US" sz="1700" dirty="0" err="1" smtClean="0"/>
              <a:t>i</a:t>
            </a:r>
            <a:r>
              <a:rPr lang="en-US" sz="1700" dirty="0" smtClean="0"/>
              <a:t> == 5)</a:t>
            </a:r>
          </a:p>
          <a:p>
            <a:r>
              <a:rPr lang="en-US" sz="1700" dirty="0" smtClean="0"/>
              <a:t>                            {</a:t>
            </a:r>
          </a:p>
          <a:p>
            <a:r>
              <a:rPr lang="en-US" sz="1700" dirty="0" smtClean="0">
                <a:solidFill>
                  <a:srgbClr val="FF0000"/>
                </a:solidFill>
              </a:rPr>
              <a:t>                                </a:t>
            </a:r>
            <a:r>
              <a:rPr lang="en-US" sz="1700" dirty="0" err="1" smtClean="0">
                <a:solidFill>
                  <a:srgbClr val="FF0000"/>
                </a:solidFill>
              </a:rPr>
              <a:t>goto</a:t>
            </a:r>
            <a:r>
              <a:rPr lang="en-US" sz="1700" dirty="0" smtClean="0">
                <a:solidFill>
                  <a:srgbClr val="FF0000"/>
                </a:solidFill>
              </a:rPr>
              <a:t> Error</a:t>
            </a:r>
            <a:r>
              <a:rPr lang="en-US" sz="1700" dirty="0" smtClean="0"/>
              <a:t>;</a:t>
            </a:r>
          </a:p>
          <a:p>
            <a:r>
              <a:rPr lang="en-US" sz="1700" dirty="0" smtClean="0"/>
              <a:t>                            }</a:t>
            </a:r>
          </a:p>
          <a:p>
            <a:r>
              <a:rPr lang="en-US" sz="1700" dirty="0" smtClean="0">
                <a:solidFill>
                  <a:srgbClr val="FF0000"/>
                </a:solidFill>
              </a:rPr>
              <a:t>                 Error:</a:t>
            </a:r>
          </a:p>
          <a:p>
            <a:r>
              <a:rPr lang="en-US" sz="1700" dirty="0" smtClean="0"/>
              <a:t>                            </a:t>
            </a:r>
            <a:r>
              <a:rPr lang="en-US" sz="1700" dirty="0" err="1" smtClean="0"/>
              <a:t>Console.WriteLine</a:t>
            </a:r>
            <a:r>
              <a:rPr lang="en-US" sz="1700" dirty="0" smtClean="0"/>
              <a:t>(" Welcome");</a:t>
            </a:r>
          </a:p>
          <a:p>
            <a:r>
              <a:rPr lang="en-US" sz="1700" dirty="0" smtClean="0"/>
              <a:t>                            </a:t>
            </a:r>
            <a:r>
              <a:rPr lang="en-US" sz="1700" dirty="0" err="1" smtClean="0"/>
              <a:t>Console.WriteLine</a:t>
            </a:r>
            <a:r>
              <a:rPr lang="en-US" sz="1700" dirty="0" smtClean="0"/>
              <a:t>("number" + </a:t>
            </a:r>
            <a:r>
              <a:rPr lang="en-US" sz="1700" dirty="0" err="1" smtClean="0"/>
              <a:t>i</a:t>
            </a:r>
            <a:r>
              <a:rPr lang="en-US" sz="1700" dirty="0" smtClean="0"/>
              <a:t>);                               </a:t>
            </a:r>
          </a:p>
          <a:p>
            <a:r>
              <a:rPr lang="en-US" sz="1700" dirty="0" smtClean="0"/>
              <a:t>                            }</a:t>
            </a:r>
          </a:p>
          <a:p>
            <a:r>
              <a:rPr lang="en-US" sz="1700" dirty="0" smtClean="0"/>
              <a:t>	</a:t>
            </a:r>
            <a:r>
              <a:rPr lang="en-US" sz="1700" dirty="0" err="1" smtClean="0"/>
              <a:t>Console.ReadLine</a:t>
            </a:r>
            <a:r>
              <a:rPr lang="en-US" sz="1700" dirty="0" smtClean="0"/>
              <a:t>();</a:t>
            </a:r>
          </a:p>
          <a:p>
            <a:r>
              <a:rPr lang="en-US" sz="1700" dirty="0" smtClean="0"/>
              <a:t>	} </a:t>
            </a:r>
          </a:p>
          <a:p>
            <a:r>
              <a:rPr lang="en-US" sz="1700" dirty="0" smtClean="0"/>
              <a:t>    }</a:t>
            </a:r>
          </a:p>
          <a:p>
            <a:r>
              <a:rPr lang="en-US" sz="1700" dirty="0" smtClean="0"/>
              <a:t>}</a:t>
            </a:r>
          </a:p>
          <a:p>
            <a:endParaRPr lang="en-US" sz="17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0491" y="-76200"/>
            <a:ext cx="1524000" cy="1531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90800" y="3733800"/>
            <a:ext cx="4953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You. </a:t>
            </a:r>
            <a:endParaRPr lang="en-US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0491" y="-76200"/>
            <a:ext cx="1524000" cy="153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67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>
          <a:xfrm>
            <a:off x="397099" y="1046181"/>
            <a:ext cx="8915400" cy="60198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854300" y="436582"/>
            <a:ext cx="8229600" cy="457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Data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Types</a:t>
            </a:r>
          </a:p>
        </p:txBody>
      </p:sp>
      <p:grpSp>
        <p:nvGrpSpPr>
          <p:cNvPr id="74" name="Group 73"/>
          <p:cNvGrpSpPr/>
          <p:nvPr/>
        </p:nvGrpSpPr>
        <p:grpSpPr>
          <a:xfrm>
            <a:off x="749537" y="906809"/>
            <a:ext cx="8792308" cy="4475419"/>
            <a:chOff x="228600" y="1290945"/>
            <a:chExt cx="9677400" cy="4475420"/>
          </a:xfrm>
        </p:grpSpPr>
        <p:sp>
          <p:nvSpPr>
            <p:cNvPr id="6" name="Rectangle 5"/>
            <p:cNvSpPr/>
            <p:nvPr/>
          </p:nvSpPr>
          <p:spPr>
            <a:xfrm>
              <a:off x="3529583" y="1290945"/>
              <a:ext cx="1836725" cy="369322"/>
            </a:xfrm>
            <a:prstGeom prst="rect">
              <a:avLst/>
            </a:prstGeom>
          </p:spPr>
          <p:txBody>
            <a:bodyPr wrap="square" lIns="91429" tIns="45715" rIns="91429" bIns="45715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Data Type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cxnSp>
          <p:nvCxnSpPr>
            <p:cNvPr id="8" name="Straight Arrow Connector 7"/>
            <p:cNvCxnSpPr>
              <a:stCxn id="6" idx="2"/>
            </p:cNvCxnSpPr>
            <p:nvPr/>
          </p:nvCxnSpPr>
          <p:spPr>
            <a:xfrm>
              <a:off x="4447946" y="1660267"/>
              <a:ext cx="0" cy="43523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2582349" y="2136570"/>
              <a:ext cx="4572000" cy="1588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H="1">
              <a:off x="2589211" y="2147503"/>
              <a:ext cx="1588" cy="6619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7154349" y="2137366"/>
              <a:ext cx="8452" cy="83522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Rectangle 19"/>
            <p:cNvSpPr/>
            <p:nvPr/>
          </p:nvSpPr>
          <p:spPr>
            <a:xfrm>
              <a:off x="6057900" y="2971800"/>
              <a:ext cx="2247900" cy="369322"/>
            </a:xfrm>
            <a:prstGeom prst="rect">
              <a:avLst/>
            </a:prstGeom>
          </p:spPr>
          <p:txBody>
            <a:bodyPr wrap="square" lIns="91429" tIns="45715" rIns="91429" bIns="45715">
              <a:spAutoFit/>
            </a:bodyPr>
            <a:lstStyle/>
            <a:p>
              <a:r>
                <a:rPr lang="en-US" b="1" dirty="0"/>
                <a:t>Reference Type</a:t>
              </a:r>
              <a:endParaRPr lang="en-US" b="1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220788" y="2826613"/>
              <a:ext cx="2981176" cy="369322"/>
            </a:xfrm>
            <a:prstGeom prst="rect">
              <a:avLst/>
            </a:prstGeom>
          </p:spPr>
          <p:txBody>
            <a:bodyPr wrap="square" lIns="91429" tIns="45715" rIns="91429" bIns="45715">
              <a:spAutoFit/>
            </a:bodyPr>
            <a:lstStyle/>
            <a:p>
              <a:r>
                <a:rPr lang="en-US" b="1" dirty="0"/>
                <a:t>      Value Type</a:t>
              </a:r>
              <a:endParaRPr lang="en-US" b="1" dirty="0"/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>
              <a:off x="2582349" y="3288268"/>
              <a:ext cx="0" cy="34155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rot="16200000" flipH="1">
              <a:off x="6985511" y="3453889"/>
              <a:ext cx="392678" cy="381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3" name="Group 62"/>
            <p:cNvGrpSpPr/>
            <p:nvPr/>
          </p:nvGrpSpPr>
          <p:grpSpPr>
            <a:xfrm>
              <a:off x="228600" y="3581400"/>
              <a:ext cx="4572000" cy="2170321"/>
              <a:chOff x="228600" y="3581400"/>
              <a:chExt cx="4572000" cy="2170321"/>
            </a:xfrm>
          </p:grpSpPr>
          <p:cxnSp>
            <p:nvCxnSpPr>
              <p:cNvPr id="38" name="Straight Connector 37"/>
              <p:cNvCxnSpPr/>
              <p:nvPr/>
            </p:nvCxnSpPr>
            <p:spPr>
              <a:xfrm flipV="1">
                <a:off x="1219200" y="3581400"/>
                <a:ext cx="2819400" cy="76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Rectangle 42"/>
              <p:cNvSpPr/>
              <p:nvPr/>
            </p:nvSpPr>
            <p:spPr>
              <a:xfrm>
                <a:off x="434897" y="4173518"/>
                <a:ext cx="2322576" cy="584765"/>
              </a:xfrm>
              <a:prstGeom prst="rect">
                <a:avLst/>
              </a:prstGeom>
            </p:spPr>
            <p:txBody>
              <a:bodyPr wrap="square" lIns="91429" tIns="45715" rIns="91429" bIns="45715">
                <a:spAutoFit/>
              </a:bodyPr>
              <a:lstStyle/>
              <a:p>
                <a:pPr algn="ctr"/>
                <a:r>
                  <a:rPr lang="en-US" sz="1600" b="1" dirty="0"/>
                  <a:t>Pre-defined Value Type</a:t>
                </a:r>
                <a:endParaRPr lang="en-US" sz="1600" b="1" dirty="0"/>
              </a:p>
            </p:txBody>
          </p:sp>
          <p:cxnSp>
            <p:nvCxnSpPr>
              <p:cNvPr id="45" name="Straight Arrow Connector 44"/>
              <p:cNvCxnSpPr/>
              <p:nvPr/>
            </p:nvCxnSpPr>
            <p:spPr>
              <a:xfrm rot="5400000">
                <a:off x="991394" y="3885406"/>
                <a:ext cx="4572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Arrow Connector 46"/>
              <p:cNvCxnSpPr/>
              <p:nvPr/>
            </p:nvCxnSpPr>
            <p:spPr>
              <a:xfrm rot="5400000">
                <a:off x="3810000" y="3810000"/>
                <a:ext cx="4572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Rectangle 47"/>
              <p:cNvSpPr/>
              <p:nvPr/>
            </p:nvSpPr>
            <p:spPr>
              <a:xfrm>
                <a:off x="228600" y="5105400"/>
                <a:ext cx="2514600" cy="646321"/>
              </a:xfrm>
              <a:prstGeom prst="rect">
                <a:avLst/>
              </a:prstGeom>
            </p:spPr>
            <p:txBody>
              <a:bodyPr wrap="square" lIns="91429" tIns="45715" rIns="91429" bIns="45715">
                <a:spAutoFit/>
              </a:bodyPr>
              <a:lstStyle/>
              <a:p>
                <a:pPr algn="ctr"/>
                <a:r>
                  <a:rPr lang="en-US" b="1" dirty="0" err="1"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b="1" dirty="0" err="1">
                    <a:latin typeface="Times New Roman" pitchFamily="18" charset="0"/>
                    <a:cs typeface="Times New Roman" pitchFamily="18" charset="0"/>
                  </a:rPr>
                  <a:t>nt,float</a:t>
                </a:r>
                <a:r>
                  <a:rPr lang="en-US" b="1" dirty="0">
                    <a:latin typeface="Times New Roman" pitchFamily="18" charset="0"/>
                    <a:cs typeface="Times New Roman" pitchFamily="18" charset="0"/>
                  </a:rPr>
                  <a:t> ,char</a:t>
                </a:r>
              </a:p>
              <a:p>
                <a:pPr algn="ctr"/>
                <a:r>
                  <a:rPr lang="en-US" b="1" dirty="0" err="1">
                    <a:latin typeface="Times New Roman" pitchFamily="18" charset="0"/>
                    <a:cs typeface="Times New Roman" pitchFamily="18" charset="0"/>
                  </a:rPr>
                  <a:t>b</a:t>
                </a:r>
                <a:r>
                  <a:rPr lang="en-US" b="1" dirty="0" err="1">
                    <a:latin typeface="Times New Roman" pitchFamily="18" charset="0"/>
                    <a:cs typeface="Times New Roman" pitchFamily="18" charset="0"/>
                  </a:rPr>
                  <a:t>oolean,string</a:t>
                </a:r>
                <a:endParaRPr lang="en-US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3048000" y="4038600"/>
                <a:ext cx="1676400" cy="584765"/>
              </a:xfrm>
              <a:prstGeom prst="rect">
                <a:avLst/>
              </a:prstGeom>
            </p:spPr>
            <p:txBody>
              <a:bodyPr wrap="square" lIns="91429" tIns="45715" rIns="91429" bIns="45715">
                <a:spAutoFit/>
              </a:bodyPr>
              <a:lstStyle/>
              <a:p>
                <a:pPr algn="ctr"/>
                <a:r>
                  <a:rPr lang="en-US" sz="1600" b="1" dirty="0"/>
                  <a:t>User-defined Value Type</a:t>
                </a:r>
                <a:endParaRPr lang="en-US" sz="1600" b="1" dirty="0"/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3124200" y="5105400"/>
                <a:ext cx="1676400" cy="646321"/>
              </a:xfrm>
              <a:prstGeom prst="rect">
                <a:avLst/>
              </a:prstGeom>
            </p:spPr>
            <p:txBody>
              <a:bodyPr wrap="square" lIns="91429" tIns="45715" rIns="91429" bIns="45715">
                <a:spAutoFit/>
              </a:bodyPr>
              <a:lstStyle/>
              <a:p>
                <a:pPr algn="ctr"/>
                <a:r>
                  <a:rPr lang="en-US" b="1" dirty="0"/>
                  <a:t>Structure, </a:t>
                </a:r>
                <a:r>
                  <a:rPr lang="en-US" b="1" dirty="0" err="1"/>
                  <a:t>Enum</a:t>
                </a:r>
                <a:endParaRPr lang="en-US" b="1" dirty="0"/>
              </a:p>
            </p:txBody>
          </p:sp>
          <p:cxnSp>
            <p:nvCxnSpPr>
              <p:cNvPr id="56" name="Straight Arrow Connector 55"/>
              <p:cNvCxnSpPr/>
              <p:nvPr/>
            </p:nvCxnSpPr>
            <p:spPr>
              <a:xfrm>
                <a:off x="1143003" y="4495800"/>
                <a:ext cx="0" cy="53340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Arrow Connector 60"/>
              <p:cNvCxnSpPr/>
              <p:nvPr/>
            </p:nvCxnSpPr>
            <p:spPr>
              <a:xfrm rot="5400000">
                <a:off x="3694906" y="4838700"/>
                <a:ext cx="534194" cy="79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4" name="Group 63"/>
            <p:cNvGrpSpPr/>
            <p:nvPr/>
          </p:nvGrpSpPr>
          <p:grpSpPr>
            <a:xfrm>
              <a:off x="4800600" y="3657600"/>
              <a:ext cx="5105400" cy="2108765"/>
              <a:chOff x="228600" y="3581400"/>
              <a:chExt cx="5105400" cy="2108765"/>
            </a:xfrm>
          </p:grpSpPr>
          <p:cxnSp>
            <p:nvCxnSpPr>
              <p:cNvPr id="65" name="Straight Connector 64"/>
              <p:cNvCxnSpPr/>
              <p:nvPr/>
            </p:nvCxnSpPr>
            <p:spPr>
              <a:xfrm flipV="1">
                <a:off x="1219200" y="3581400"/>
                <a:ext cx="2819400" cy="76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Rectangle 65"/>
              <p:cNvSpPr/>
              <p:nvPr/>
            </p:nvSpPr>
            <p:spPr>
              <a:xfrm>
                <a:off x="381000" y="4114800"/>
                <a:ext cx="2438399" cy="707876"/>
              </a:xfrm>
              <a:prstGeom prst="rect">
                <a:avLst/>
              </a:prstGeom>
            </p:spPr>
            <p:txBody>
              <a:bodyPr wrap="square" lIns="91429" tIns="45715" rIns="91429" bIns="45715">
                <a:spAutoFit/>
              </a:bodyPr>
              <a:lstStyle/>
              <a:p>
                <a:r>
                  <a:rPr lang="en-US" b="1" dirty="0"/>
                  <a:t>Pre-defined</a:t>
                </a:r>
                <a:r>
                  <a:rPr lang="en-US" sz="2000" b="1" dirty="0"/>
                  <a:t> reference Type</a:t>
                </a:r>
                <a:endParaRPr lang="en-US" sz="2000" b="1" dirty="0"/>
              </a:p>
            </p:txBody>
          </p:sp>
          <p:cxnSp>
            <p:nvCxnSpPr>
              <p:cNvPr id="67" name="Straight Arrow Connector 66"/>
              <p:cNvCxnSpPr/>
              <p:nvPr/>
            </p:nvCxnSpPr>
            <p:spPr>
              <a:xfrm rot="5400000">
                <a:off x="991394" y="3885406"/>
                <a:ext cx="4572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Arrow Connector 67"/>
              <p:cNvCxnSpPr/>
              <p:nvPr/>
            </p:nvCxnSpPr>
            <p:spPr>
              <a:xfrm rot="5400000">
                <a:off x="3810000" y="3810000"/>
                <a:ext cx="4572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9" name="Rectangle 68"/>
              <p:cNvSpPr/>
              <p:nvPr/>
            </p:nvSpPr>
            <p:spPr>
              <a:xfrm>
                <a:off x="228600" y="5105400"/>
                <a:ext cx="2514600" cy="369322"/>
              </a:xfrm>
              <a:prstGeom prst="rect">
                <a:avLst/>
              </a:prstGeom>
            </p:spPr>
            <p:txBody>
              <a:bodyPr wrap="square" lIns="91429" tIns="45715" rIns="91429" bIns="45715">
                <a:spAutoFit/>
              </a:bodyPr>
              <a:lstStyle/>
              <a:p>
                <a:r>
                  <a:rPr lang="en-US" b="1" dirty="0"/>
                  <a:t>Object,  String</a:t>
                </a:r>
                <a:endParaRPr lang="en-US" b="1" dirty="0"/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2819400" y="4038600"/>
                <a:ext cx="2286000" cy="646321"/>
              </a:xfrm>
              <a:prstGeom prst="rect">
                <a:avLst/>
              </a:prstGeom>
            </p:spPr>
            <p:txBody>
              <a:bodyPr wrap="square" lIns="91429" tIns="45715" rIns="91429" bIns="45715">
                <a:spAutoFit/>
              </a:bodyPr>
              <a:lstStyle/>
              <a:p>
                <a:pPr algn="ctr"/>
                <a:r>
                  <a:rPr lang="en-US" b="1" dirty="0"/>
                  <a:t>User-defined </a:t>
                </a:r>
                <a:r>
                  <a:rPr lang="en-US" b="1" dirty="0"/>
                  <a:t> </a:t>
                </a:r>
                <a:r>
                  <a:rPr lang="en-US" b="1" dirty="0"/>
                  <a:t>reference Type</a:t>
                </a:r>
                <a:endParaRPr lang="en-US" b="1" dirty="0"/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2895600" y="5105400"/>
                <a:ext cx="2438400" cy="584765"/>
              </a:xfrm>
              <a:prstGeom prst="rect">
                <a:avLst/>
              </a:prstGeom>
            </p:spPr>
            <p:txBody>
              <a:bodyPr wrap="square" lIns="91429" tIns="45715" rIns="91429" bIns="45715">
                <a:spAutoFit/>
              </a:bodyPr>
              <a:lstStyle/>
              <a:p>
                <a:r>
                  <a:rPr lang="en-US" sz="1600" b="1" dirty="0"/>
                  <a:t>Class,Array,Delegate</a:t>
                </a:r>
              </a:p>
              <a:p>
                <a:r>
                  <a:rPr lang="en-US" sz="1600" b="1" dirty="0"/>
                  <a:t>Interface</a:t>
                </a:r>
                <a:endParaRPr lang="en-US" sz="1600" b="1" dirty="0"/>
              </a:p>
            </p:txBody>
          </p:sp>
          <p:cxnSp>
            <p:nvCxnSpPr>
              <p:cNvPr id="72" name="Straight Arrow Connector 71"/>
              <p:cNvCxnSpPr/>
              <p:nvPr/>
            </p:nvCxnSpPr>
            <p:spPr>
              <a:xfrm rot="5400000">
                <a:off x="914400" y="4953001"/>
                <a:ext cx="457202" cy="1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Arrow Connector 72"/>
              <p:cNvCxnSpPr/>
              <p:nvPr/>
            </p:nvCxnSpPr>
            <p:spPr>
              <a:xfrm rot="5400000">
                <a:off x="3694906" y="4838700"/>
                <a:ext cx="534194" cy="79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34" name="Picture 3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170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62000" y="1981200"/>
          <a:ext cx="8358248" cy="2771242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000132"/>
                <a:gridCol w="4286280"/>
                <a:gridCol w="1428760"/>
                <a:gridCol w="1643076"/>
              </a:tblGrid>
              <a:tr h="370191">
                <a:tc>
                  <a:txBody>
                    <a:bodyPr/>
                    <a:lstStyle/>
                    <a:p>
                      <a:pPr algn="ctr" fontAlgn="t"/>
                      <a:r>
                        <a:rPr lang="en-IN" sz="1700" b="1" dirty="0">
                          <a:solidFill>
                            <a:srgbClr val="0606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Type</a:t>
                      </a:r>
                    </a:p>
                  </a:txBody>
                  <a:tcPr marL="52642" marR="52642" marT="49882" marB="498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700" b="1" dirty="0">
                          <a:solidFill>
                            <a:srgbClr val="0606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Meaning</a:t>
                      </a:r>
                    </a:p>
                  </a:txBody>
                  <a:tcPr marL="52642" marR="52642" marT="49882" marB="498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700" b="1" dirty="0">
                          <a:solidFill>
                            <a:srgbClr val="0606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Size (bytes)</a:t>
                      </a:r>
                    </a:p>
                  </a:txBody>
                  <a:tcPr marL="52642" marR="52642" marT="49882" marB="498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700" b="1" dirty="0">
                          <a:solidFill>
                            <a:srgbClr val="0606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Size (bits)</a:t>
                      </a:r>
                    </a:p>
                  </a:txBody>
                  <a:tcPr marL="52642" marR="52642" marT="49882" marB="498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09">
                <a:tc>
                  <a:txBody>
                    <a:bodyPr/>
                    <a:lstStyle/>
                    <a:p>
                      <a:pPr algn="l" fontAlgn="t"/>
                      <a:r>
                        <a:rPr lang="en-IN" sz="1700" b="1" dirty="0">
                          <a:solidFill>
                            <a:srgbClr val="0606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char</a:t>
                      </a:r>
                    </a:p>
                  </a:txBody>
                  <a:tcPr marL="52642" marR="52642" marT="49882" marB="498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700" dirty="0">
                          <a:solidFill>
                            <a:srgbClr val="0606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 single byte, capable of holding one character</a:t>
                      </a:r>
                    </a:p>
                  </a:txBody>
                  <a:tcPr marL="52642" marR="52642" marT="49882" marB="498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700" dirty="0">
                          <a:solidFill>
                            <a:srgbClr val="0606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IN" sz="1700" dirty="0" smtClean="0">
                          <a:solidFill>
                            <a:srgbClr val="0606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IN" sz="1700" dirty="0">
                          <a:solidFill>
                            <a:srgbClr val="0606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byte</a:t>
                      </a:r>
                    </a:p>
                  </a:txBody>
                  <a:tcPr marL="52642" marR="52642" marT="49882" marB="498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700" dirty="0" smtClean="0">
                          <a:solidFill>
                            <a:srgbClr val="0606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r>
                        <a:rPr lang="en-IN" sz="1700" baseline="0" dirty="0" smtClean="0">
                          <a:solidFill>
                            <a:srgbClr val="0606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IN" sz="1700" dirty="0" smtClean="0">
                          <a:solidFill>
                            <a:srgbClr val="0606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bits</a:t>
                      </a:r>
                      <a:endParaRPr lang="en-IN" sz="1700" dirty="0">
                        <a:solidFill>
                          <a:srgbClr val="06060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42" marR="52642" marT="49882" marB="498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191">
                <a:tc>
                  <a:txBody>
                    <a:bodyPr/>
                    <a:lstStyle/>
                    <a:p>
                      <a:pPr algn="l" fontAlgn="t"/>
                      <a:r>
                        <a:rPr lang="en-IN" sz="1700" b="1" dirty="0" err="1">
                          <a:solidFill>
                            <a:srgbClr val="0606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int</a:t>
                      </a:r>
                      <a:endParaRPr lang="en-IN" sz="1700" b="1" dirty="0">
                        <a:solidFill>
                          <a:srgbClr val="06060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42" marR="52642" marT="49882" marB="498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700" dirty="0">
                          <a:solidFill>
                            <a:srgbClr val="0606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an integer</a:t>
                      </a:r>
                    </a:p>
                  </a:txBody>
                  <a:tcPr marL="52642" marR="52642" marT="49882" marB="498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700">
                          <a:solidFill>
                            <a:srgbClr val="0606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bytes</a:t>
                      </a:r>
                    </a:p>
                  </a:txBody>
                  <a:tcPr marL="52642" marR="52642" marT="49882" marB="498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700">
                          <a:solidFill>
                            <a:srgbClr val="0606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 bits</a:t>
                      </a:r>
                    </a:p>
                  </a:txBody>
                  <a:tcPr marL="52642" marR="52642" marT="49882" marB="498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3645">
                <a:tc>
                  <a:txBody>
                    <a:bodyPr/>
                    <a:lstStyle/>
                    <a:p>
                      <a:pPr algn="l" fontAlgn="t"/>
                      <a:r>
                        <a:rPr lang="en-IN" sz="1700" b="1" dirty="0">
                          <a:solidFill>
                            <a:srgbClr val="0606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float</a:t>
                      </a:r>
                    </a:p>
                  </a:txBody>
                  <a:tcPr marL="52642" marR="52642" marT="49882" marB="498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700" dirty="0">
                          <a:solidFill>
                            <a:srgbClr val="0606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single-precision floating point number</a:t>
                      </a:r>
                    </a:p>
                  </a:txBody>
                  <a:tcPr marL="52642" marR="52642" marT="49882" marB="498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700" dirty="0">
                          <a:solidFill>
                            <a:srgbClr val="0606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bytes</a:t>
                      </a:r>
                    </a:p>
                  </a:txBody>
                  <a:tcPr marL="52642" marR="52642" marT="49882" marB="498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700">
                          <a:solidFill>
                            <a:srgbClr val="0606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 bits</a:t>
                      </a:r>
                    </a:p>
                  </a:txBody>
                  <a:tcPr marL="52642" marR="52642" marT="49882" marB="498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806">
                <a:tc>
                  <a:txBody>
                    <a:bodyPr/>
                    <a:lstStyle/>
                    <a:p>
                      <a:pPr algn="l" fontAlgn="t"/>
                      <a:r>
                        <a:rPr lang="en-IN" sz="1700" b="1" dirty="0">
                          <a:solidFill>
                            <a:srgbClr val="0606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IN" sz="1700" b="1" dirty="0" smtClean="0">
                          <a:solidFill>
                            <a:srgbClr val="0606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ouble</a:t>
                      </a:r>
                      <a:endParaRPr lang="en-IN" sz="1700" b="1" dirty="0">
                        <a:solidFill>
                          <a:srgbClr val="06060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42" marR="52642" marT="49882" marB="498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700" dirty="0">
                          <a:solidFill>
                            <a:srgbClr val="0606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double-precision floating point number</a:t>
                      </a:r>
                    </a:p>
                  </a:txBody>
                  <a:tcPr marL="52642" marR="52642" marT="49882" marB="498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700" dirty="0">
                          <a:solidFill>
                            <a:srgbClr val="0606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bytes</a:t>
                      </a:r>
                    </a:p>
                  </a:txBody>
                  <a:tcPr marL="52642" marR="52642" marT="49882" marB="498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700" dirty="0">
                          <a:solidFill>
                            <a:srgbClr val="0606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64 bits</a:t>
                      </a:r>
                    </a:p>
                  </a:txBody>
                  <a:tcPr marL="52642" marR="52642" marT="49882" marB="498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l" fontAlgn="t"/>
                      <a:r>
                        <a:rPr lang="en-IN" sz="1700" b="1" dirty="0" smtClean="0">
                          <a:solidFill>
                            <a:srgbClr val="0606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String</a:t>
                      </a:r>
                      <a:endParaRPr lang="en-IN" sz="1700" b="1" dirty="0">
                        <a:solidFill>
                          <a:srgbClr val="06060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42" marR="52642" marT="49882" marB="498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700" dirty="0" smtClean="0">
                          <a:solidFill>
                            <a:srgbClr val="0606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Depends on the length of string</a:t>
                      </a:r>
                      <a:endParaRPr lang="en-IN" sz="1700" dirty="0">
                        <a:solidFill>
                          <a:srgbClr val="06060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42" marR="52642" marT="49882" marB="498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IN" sz="1700" dirty="0">
                        <a:solidFill>
                          <a:srgbClr val="06060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42" marR="52642" marT="49882" marB="498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IN" sz="1700" dirty="0">
                        <a:solidFill>
                          <a:srgbClr val="06060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2642" marR="52642" marT="49882" marB="4988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2035935" y="306336"/>
            <a:ext cx="61850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Data Types and Sizes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86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1166788" y="2955149"/>
          <a:ext cx="6929487" cy="2301560"/>
        </p:xfrm>
        <a:graphic>
          <a:graphicData uri="http://schemas.openxmlformats.org/drawingml/2006/table">
            <a:tbl>
              <a:tblPr/>
              <a:tblGrid>
                <a:gridCol w="2309829"/>
                <a:gridCol w="2309829"/>
                <a:gridCol w="2309829"/>
              </a:tblGrid>
              <a:tr h="575390">
                <a:tc>
                  <a:txBody>
                    <a:bodyPr/>
                    <a:lstStyle/>
                    <a:p>
                      <a:pPr algn="ctr" fontAlgn="t"/>
                      <a:r>
                        <a:rPr lang="en-IN" sz="1700" b="1" dirty="0">
                          <a:solidFill>
                            <a:srgbClr val="0606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Qualifier</a:t>
                      </a:r>
                    </a:p>
                  </a:txBody>
                  <a:tcPr marL="57150" marR="57150" marT="54154" marB="541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700" b="1" dirty="0">
                          <a:solidFill>
                            <a:srgbClr val="0606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Size (bytes)</a:t>
                      </a:r>
                    </a:p>
                  </a:txBody>
                  <a:tcPr marL="57150" marR="57150" marT="54154" marB="541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700" b="1" dirty="0">
                          <a:solidFill>
                            <a:srgbClr val="0606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Size (bits)</a:t>
                      </a:r>
                    </a:p>
                  </a:txBody>
                  <a:tcPr marL="57150" marR="57150" marT="54154" marB="541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5390">
                <a:tc>
                  <a:txBody>
                    <a:bodyPr/>
                    <a:lstStyle/>
                    <a:p>
                      <a:pPr algn="l" fontAlgn="t"/>
                      <a:r>
                        <a:rPr lang="en-IN" sz="1700" dirty="0" err="1" smtClean="0">
                          <a:solidFill>
                            <a:srgbClr val="0606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ushort</a:t>
                      </a:r>
                      <a:r>
                        <a:rPr lang="en-IN" sz="1700" dirty="0" smtClean="0">
                          <a:solidFill>
                            <a:srgbClr val="0606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IN" sz="1700" dirty="0" err="1">
                          <a:solidFill>
                            <a:srgbClr val="0606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int</a:t>
                      </a:r>
                      <a:endParaRPr lang="en-IN" sz="1700" dirty="0">
                        <a:solidFill>
                          <a:srgbClr val="06060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150" marR="57150" marT="54154" marB="541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700" dirty="0">
                          <a:solidFill>
                            <a:srgbClr val="0606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bytes</a:t>
                      </a:r>
                    </a:p>
                  </a:txBody>
                  <a:tcPr marL="57150" marR="57150" marT="54154" marB="541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700">
                          <a:solidFill>
                            <a:srgbClr val="0606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 bits</a:t>
                      </a:r>
                    </a:p>
                  </a:txBody>
                  <a:tcPr marL="57150" marR="57150" marT="54154" marB="541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5390">
                <a:tc>
                  <a:txBody>
                    <a:bodyPr/>
                    <a:lstStyle/>
                    <a:p>
                      <a:pPr algn="l" fontAlgn="t"/>
                      <a:r>
                        <a:rPr lang="en-IN" sz="1700" dirty="0">
                          <a:solidFill>
                            <a:srgbClr val="0606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long </a:t>
                      </a:r>
                      <a:r>
                        <a:rPr lang="en-IN" sz="1700" dirty="0" err="1">
                          <a:solidFill>
                            <a:srgbClr val="0606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int</a:t>
                      </a:r>
                      <a:endParaRPr lang="en-IN" sz="1700" dirty="0">
                        <a:solidFill>
                          <a:srgbClr val="060606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150" marR="57150" marT="54154" marB="541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700" dirty="0">
                          <a:solidFill>
                            <a:srgbClr val="0606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bytes</a:t>
                      </a:r>
                    </a:p>
                  </a:txBody>
                  <a:tcPr marL="57150" marR="57150" marT="54154" marB="541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700" dirty="0">
                          <a:solidFill>
                            <a:srgbClr val="0606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64 bits</a:t>
                      </a:r>
                    </a:p>
                  </a:txBody>
                  <a:tcPr marL="57150" marR="57150" marT="54154" marB="541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5390">
                <a:tc>
                  <a:txBody>
                    <a:bodyPr/>
                    <a:lstStyle/>
                    <a:p>
                      <a:pPr algn="l" fontAlgn="t"/>
                      <a:r>
                        <a:rPr lang="en-IN" sz="1700" dirty="0">
                          <a:solidFill>
                            <a:srgbClr val="0606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long double</a:t>
                      </a:r>
                    </a:p>
                  </a:txBody>
                  <a:tcPr marL="57150" marR="57150" marT="54154" marB="541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700" dirty="0">
                          <a:solidFill>
                            <a:srgbClr val="0606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 bytes</a:t>
                      </a:r>
                    </a:p>
                  </a:txBody>
                  <a:tcPr marL="57150" marR="57150" marT="54154" marB="541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700" dirty="0">
                          <a:solidFill>
                            <a:srgbClr val="06060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128 bits</a:t>
                      </a:r>
                    </a:p>
                  </a:txBody>
                  <a:tcPr marL="57150" marR="57150" marT="54154" marB="541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132442" y="105492"/>
            <a:ext cx="6143668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Binary representation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Arial" pitchFamily="34" charset="0"/>
                <a:cs typeface="Arial" pitchFamily="34" charset="0"/>
              </a:rPr>
              <a:t/>
            </a:r>
            <a:br>
              <a:rPr lang="en-US" dirty="0">
                <a:latin typeface="Arial" pitchFamily="34" charset="0"/>
                <a:cs typeface="Arial" pitchFamily="34" charset="0"/>
              </a:rPr>
            </a:b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75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2354" y="1219201"/>
            <a:ext cx="4572000" cy="6038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Example  program  Hello world</a:t>
            </a:r>
          </a:p>
          <a:p>
            <a:pPr algn="l">
              <a:lnSpc>
                <a:spcPct val="150000"/>
              </a:lnSpc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using System;</a:t>
            </a:r>
          </a:p>
          <a:p>
            <a:pPr algn="l">
              <a:lnSpc>
                <a:spcPct val="150000"/>
              </a:lnSpc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namespace sample</a:t>
            </a:r>
          </a:p>
          <a:p>
            <a:pPr algn="l">
              <a:lnSpc>
                <a:spcPct val="150000"/>
              </a:lnSpc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 algn="l">
              <a:lnSpc>
                <a:spcPct val="150000"/>
              </a:lnSpc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class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prg</a:t>
            </a:r>
            <a:endParaRPr lang="en-US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 algn="l">
              <a:lnSpc>
                <a:spcPct val="150000"/>
              </a:lnSpc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static void Main(string[]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args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l">
              <a:lnSpc>
                <a:spcPct val="150000"/>
              </a:lnSpc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 algn="l">
              <a:lnSpc>
                <a:spcPct val="150000"/>
              </a:lnSpc>
            </a:pP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Console.WriteLine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(“Hello World");</a:t>
            </a:r>
          </a:p>
          <a:p>
            <a:pPr algn="l">
              <a:lnSpc>
                <a:spcPct val="150000"/>
              </a:lnSpc>
            </a:pP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Console.Read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();</a:t>
            </a:r>
          </a:p>
          <a:p>
            <a:pPr algn="l">
              <a:lnSpc>
                <a:spcPct val="150000"/>
              </a:lnSpc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 algn="l">
              <a:lnSpc>
                <a:spcPct val="150000"/>
              </a:lnSpc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 algn="l">
              <a:lnSpc>
                <a:spcPct val="150000"/>
              </a:lnSpc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}</a:t>
            </a:r>
            <a:endParaRPr lang="en-US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0" y="415085"/>
            <a:ext cx="4572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Example  program   Addition of two number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using System;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namespace add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class 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prg</a:t>
            </a:r>
            <a:endParaRPr lang="en-US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static void Main(string[] 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args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 algn="l"/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a,b,total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l"/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Console.WriteLine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("Enter the number A="); 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//  for same as 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printf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statement relative c 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lang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a=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int.Parse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Console.ReadLine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());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// for same as 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scanf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statement  relative c 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lang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</a:p>
          <a:p>
            <a:pPr algn="l"/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Console.WriteLine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("Enter the number B=");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b=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int.Parse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Console.ReadLine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());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total=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a+b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l"/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Console.WriteLine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("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Addtiton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="+total);</a:t>
            </a:r>
          </a:p>
          <a:p>
            <a:pPr algn="l"/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Console.Read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}</a:t>
            </a:r>
            <a:endParaRPr lang="en-US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206" y="0"/>
            <a:ext cx="1524000" cy="153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79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3173</Words>
  <Application>Microsoft Office PowerPoint</Application>
  <PresentationFormat>A4 Paper (210x297 mm)</PresentationFormat>
  <Paragraphs>920</Paragraphs>
  <Slides>59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8" baseType="lpstr">
      <vt:lpstr>SimSun</vt:lpstr>
      <vt:lpstr>Algerian</vt:lpstr>
      <vt:lpstr>Arial</vt:lpstr>
      <vt:lpstr>Book Antiqua</vt:lpstr>
      <vt:lpstr>Calibri</vt:lpstr>
      <vt:lpstr>Times New Roman</vt:lpstr>
      <vt:lpstr>Wingdings</vt:lpstr>
      <vt:lpstr>Wingdings 3</vt:lpstr>
      <vt:lpstr>Office Theme</vt:lpstr>
      <vt:lpstr>Introduction to C#.net</vt:lpstr>
      <vt:lpstr>  WHAT IS C# ?</vt:lpstr>
      <vt:lpstr>PowerPoint Presentation</vt:lpstr>
      <vt:lpstr>  VALUE TYPE VARIABLES</vt:lpstr>
      <vt:lpstr>PowerPoint Presentation</vt:lpstr>
      <vt:lpstr>Data Types</vt:lpstr>
      <vt:lpstr>PowerPoint Presentation</vt:lpstr>
      <vt:lpstr>PowerPoint Presentation</vt:lpstr>
      <vt:lpstr>PowerPoint Presentation</vt:lpstr>
      <vt:lpstr>Boxing</vt:lpstr>
      <vt:lpstr>Unboxing</vt:lpstr>
      <vt:lpstr>PowerPoint Presentation</vt:lpstr>
      <vt:lpstr>conversion</vt:lpstr>
      <vt:lpstr>PowerPoint Presentation</vt:lpstr>
      <vt:lpstr>Function</vt:lpstr>
      <vt:lpstr>Needs of the function</vt:lpstr>
      <vt:lpstr>Value parameter</vt:lpstr>
      <vt:lpstr>Reference  parameter</vt:lpstr>
      <vt:lpstr>output  parameter</vt:lpstr>
      <vt:lpstr>public static void  Main() { F1(10); F1(10,20); F1(10,20,30,45); Console.ReadLine(); } }</vt:lpstr>
      <vt:lpstr>Return value</vt:lpstr>
      <vt:lpstr>PowerPoint Presentation</vt:lpstr>
      <vt:lpstr>Conditional Statements</vt:lpstr>
      <vt:lpstr>If Statement</vt:lpstr>
      <vt:lpstr> flow chart</vt:lpstr>
      <vt:lpstr>PowerPoint Presentation</vt:lpstr>
      <vt:lpstr>If … else Statement</vt:lpstr>
      <vt:lpstr> flow chart</vt:lpstr>
      <vt:lpstr>PowerPoint Presentation</vt:lpstr>
      <vt:lpstr> Nested If-else Statement</vt:lpstr>
      <vt:lpstr> flow chart</vt:lpstr>
      <vt:lpstr>PowerPoint Presentation</vt:lpstr>
      <vt:lpstr>If…elseif…else Statement</vt:lpstr>
      <vt:lpstr> flow chart</vt:lpstr>
      <vt:lpstr>PowerPoint Presentation</vt:lpstr>
      <vt:lpstr>Switch Statement</vt:lpstr>
      <vt:lpstr> flow chart</vt:lpstr>
      <vt:lpstr>PowerPoint Presentation</vt:lpstr>
      <vt:lpstr>PowerPoint Presentation</vt:lpstr>
      <vt:lpstr>Looping in C#</vt:lpstr>
      <vt:lpstr>While Loop</vt:lpstr>
      <vt:lpstr>While Loop Flow chart</vt:lpstr>
      <vt:lpstr>PowerPoint Presentation</vt:lpstr>
      <vt:lpstr>do…while Loop</vt:lpstr>
      <vt:lpstr> do While Loop Flow chart</vt:lpstr>
      <vt:lpstr>PowerPoint Presentation</vt:lpstr>
      <vt:lpstr>for…Loop</vt:lpstr>
      <vt:lpstr>  For Loop Flow chart</vt:lpstr>
      <vt:lpstr>PowerPoint Presentation</vt:lpstr>
      <vt:lpstr>foreach loop</vt:lpstr>
      <vt:lpstr>PowerPoint Presentation</vt:lpstr>
      <vt:lpstr>Conditional Jumping </vt:lpstr>
      <vt:lpstr>PowerPoint Presentation</vt:lpstr>
      <vt:lpstr>PowerPoint Presentation</vt:lpstr>
      <vt:lpstr>PowerPoint Presentation</vt:lpstr>
      <vt:lpstr>Un  Conditional Jumping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Conditional Statements</dc:title>
  <dc:creator>SIMBU</dc:creator>
  <cp:lastModifiedBy>BVOC</cp:lastModifiedBy>
  <cp:revision>27</cp:revision>
  <dcterms:created xsi:type="dcterms:W3CDTF">2014-01-01T10:48:26Z</dcterms:created>
  <dcterms:modified xsi:type="dcterms:W3CDTF">2019-03-20T05:26:39Z</dcterms:modified>
</cp:coreProperties>
</file>